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1638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/E60r9yQTpnmZ5DlwKyR4Z3k6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1638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Cover / Graphic">
  <p:cSld name="Front Cover / Graphic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3"/>
          <p:cNvGrpSpPr/>
          <p:nvPr/>
        </p:nvGrpSpPr>
        <p:grpSpPr>
          <a:xfrm>
            <a:off x="-1" y="0"/>
            <a:ext cx="12192765" cy="6858000"/>
            <a:chOff x="-1" y="0"/>
            <a:chExt cx="12192765" cy="6858000"/>
          </a:xfrm>
        </p:grpSpPr>
        <p:pic>
          <p:nvPicPr>
            <p:cNvPr id="18" name="Google Shape;18;p13"/>
            <p:cNvPicPr preferRelativeResize="0"/>
            <p:nvPr/>
          </p:nvPicPr>
          <p:blipFill rotWithShape="1">
            <a:blip r:embed="rId2">
              <a:alphaModFix/>
            </a:blip>
            <a:srcRect b="1638" l="6578" r="22610" t="1637"/>
            <a:stretch/>
          </p:blipFill>
          <p:spPr>
            <a:xfrm>
              <a:off x="-1" y="0"/>
              <a:ext cx="12192765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13"/>
            <p:cNvPicPr preferRelativeResize="0"/>
            <p:nvPr/>
          </p:nvPicPr>
          <p:blipFill rotWithShape="1">
            <a:blip r:embed="rId3">
              <a:alphaModFix/>
            </a:blip>
            <a:srcRect b="6005" l="0" r="33864" t="0"/>
            <a:stretch/>
          </p:blipFill>
          <p:spPr>
            <a:xfrm>
              <a:off x="6550478" y="695559"/>
              <a:ext cx="5641522" cy="61624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13"/>
          <p:cNvSpPr txBox="1"/>
          <p:nvPr>
            <p:ph type="title"/>
          </p:nvPr>
        </p:nvSpPr>
        <p:spPr>
          <a:xfrm>
            <a:off x="947738" y="1830388"/>
            <a:ext cx="5076825" cy="12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738" y="485794"/>
            <a:ext cx="1030287" cy="85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947738" y="5715000"/>
            <a:ext cx="253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947738" y="3162300"/>
            <a:ext cx="507682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3" type="body"/>
          </p:nvPr>
        </p:nvSpPr>
        <p:spPr>
          <a:xfrm>
            <a:off x="3609767" y="5753100"/>
            <a:ext cx="241479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97">
          <p15:clr>
            <a:srgbClr val="F26B43"/>
          </p15:clr>
        </p15:guide>
        <p15:guide id="2" pos="3795">
          <p15:clr>
            <a:srgbClr val="F26B43"/>
          </p15:clr>
        </p15:guide>
        <p15:guide id="3" orient="horz" pos="1207">
          <p15:clr>
            <a:srgbClr val="F26B43"/>
          </p15:clr>
        </p15:guide>
        <p15:guide id="4" orient="horz" pos="3770">
          <p15:clr>
            <a:srgbClr val="F26B43"/>
          </p15:clr>
        </p15:guide>
        <p15:guide id="5" orient="horz" pos="845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Image and Content #1">
  <p:cSld name="Title / Image and Content #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/>
          <p:nvPr>
            <p:ph idx="2" type="pic"/>
          </p:nvPr>
        </p:nvSpPr>
        <p:spPr>
          <a:xfrm>
            <a:off x="0" y="0"/>
            <a:ext cx="534035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2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6024564" y="1557338"/>
            <a:ext cx="4896000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type="title"/>
          </p:nvPr>
        </p:nvSpPr>
        <p:spPr>
          <a:xfrm>
            <a:off x="6024563" y="682859"/>
            <a:ext cx="489585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95">
          <p15:clr>
            <a:srgbClr val="F26B43"/>
          </p15:clr>
        </p15:guide>
        <p15:guide id="2" orient="horz" pos="1026">
          <p15:clr>
            <a:srgbClr val="F26B43"/>
          </p15:clr>
        </p15:guide>
        <p15:guide id="3" pos="3364">
          <p15:clr>
            <a:srgbClr val="F26B43"/>
          </p15:clr>
        </p15:guide>
        <p15:guide id="4" pos="6879">
          <p15:clr>
            <a:srgbClr val="F26B43"/>
          </p15:clr>
        </p15:guide>
        <p15:guide id="5" orient="horz" pos="3816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Graphic Left and Content">
  <p:cSld name="Title / Graphic Left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>
            <p:ph idx="2" type="pic"/>
          </p:nvPr>
        </p:nvSpPr>
        <p:spPr>
          <a:xfrm>
            <a:off x="-1" y="2744788"/>
            <a:ext cx="4008439" cy="4113212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4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4295775" y="730250"/>
            <a:ext cx="6624638" cy="5365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type="title"/>
          </p:nvPr>
        </p:nvSpPr>
        <p:spPr>
          <a:xfrm>
            <a:off x="839789" y="682859"/>
            <a:ext cx="3168650" cy="1024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706">
          <p15:clr>
            <a:srgbClr val="F26B43"/>
          </p15:clr>
        </p15:guide>
        <p15:guide id="2" pos="2525">
          <p15:clr>
            <a:srgbClr val="F26B43"/>
          </p15:clr>
        </p15:guide>
        <p15:guide id="3" orient="horz" pos="1729">
          <p15:clr>
            <a:srgbClr val="A4A3A4"/>
          </p15:clr>
        </p15:guide>
        <p15:guide id="4" orient="horz" pos="459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pos="6879">
          <p15:clr>
            <a:srgbClr val="F26B43"/>
          </p15:clr>
        </p15:guide>
        <p15:guide id="7" pos="529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Two Content">
  <p:cSld name="Title / 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15"/>
          <p:cNvGrpSpPr/>
          <p:nvPr/>
        </p:nvGrpSpPr>
        <p:grpSpPr>
          <a:xfrm>
            <a:off x="0" y="0"/>
            <a:ext cx="4486184" cy="4736048"/>
            <a:chOff x="0" y="0"/>
            <a:chExt cx="4486184" cy="4736048"/>
          </a:xfrm>
        </p:grpSpPr>
        <p:pic>
          <p:nvPicPr>
            <p:cNvPr id="33" name="Google Shape;33;p15"/>
            <p:cNvPicPr preferRelativeResize="0"/>
            <p:nvPr/>
          </p:nvPicPr>
          <p:blipFill rotWithShape="1">
            <a:blip r:embed="rId2">
              <a:alphaModFix/>
            </a:blip>
            <a:srcRect b="0" l="53793" r="0" t="30941"/>
            <a:stretch/>
          </p:blipFill>
          <p:spPr>
            <a:xfrm>
              <a:off x="0" y="0"/>
              <a:ext cx="4486184" cy="4736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34;p15"/>
            <p:cNvSpPr/>
            <p:nvPr/>
          </p:nvSpPr>
          <p:spPr>
            <a:xfrm>
              <a:off x="0" y="0"/>
              <a:ext cx="4486184" cy="4736048"/>
            </a:xfrm>
            <a:prstGeom prst="rect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15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839787" y="1557338"/>
            <a:ext cx="4895851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6024564" y="1557338"/>
            <a:ext cx="4896000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type="title"/>
          </p:nvPr>
        </p:nvSpPr>
        <p:spPr>
          <a:xfrm>
            <a:off x="839788" y="682859"/>
            <a:ext cx="10080625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95">
          <p15:clr>
            <a:srgbClr val="F26B43"/>
          </p15:clr>
        </p15:guide>
        <p15:guide id="2" pos="3613">
          <p15:clr>
            <a:srgbClr val="F26B43"/>
          </p15:clr>
        </p15:guide>
        <p15:guide id="3" orient="horz" pos="1026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pos="6879">
          <p15:clr>
            <a:srgbClr val="F26B43"/>
          </p15:clr>
        </p15:guide>
        <p15:guide id="6" pos="529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Image and Content #2">
  <p:cSld name="Title / Image and Content #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/>
          <p:nvPr>
            <p:ph idx="2" type="pic"/>
          </p:nvPr>
        </p:nvSpPr>
        <p:spPr>
          <a:xfrm>
            <a:off x="0" y="0"/>
            <a:ext cx="534035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6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6024564" y="2060575"/>
            <a:ext cx="4896000" cy="399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type="title"/>
          </p:nvPr>
        </p:nvSpPr>
        <p:spPr>
          <a:xfrm>
            <a:off x="6024563" y="682859"/>
            <a:ext cx="4895850" cy="1024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95">
          <p15:clr>
            <a:srgbClr val="F26B43"/>
          </p15:clr>
        </p15:guide>
        <p15:guide id="2" pos="6879">
          <p15:clr>
            <a:srgbClr val="F26B43"/>
          </p15:clr>
        </p15:guide>
        <p15:guide id="3" orient="horz" pos="1298">
          <p15:clr>
            <a:srgbClr val="F26B43"/>
          </p15:clr>
        </p15:guide>
        <p15:guide id="4" pos="3364">
          <p15:clr>
            <a:srgbClr val="F26B43"/>
          </p15:clr>
        </p15:guide>
        <p15:guide id="5" orient="horz" pos="3816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Two Contents and Quote">
  <p:cSld name="Title / Two Contents and 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17"/>
          <p:cNvGrpSpPr/>
          <p:nvPr/>
        </p:nvGrpSpPr>
        <p:grpSpPr>
          <a:xfrm>
            <a:off x="0" y="0"/>
            <a:ext cx="4486184" cy="4736048"/>
            <a:chOff x="0" y="0"/>
            <a:chExt cx="4486184" cy="4736048"/>
          </a:xfrm>
        </p:grpSpPr>
        <p:pic>
          <p:nvPicPr>
            <p:cNvPr id="48" name="Google Shape;48;p17"/>
            <p:cNvPicPr preferRelativeResize="0"/>
            <p:nvPr/>
          </p:nvPicPr>
          <p:blipFill rotWithShape="1">
            <a:blip r:embed="rId2">
              <a:alphaModFix/>
            </a:blip>
            <a:srcRect b="0" l="53793" r="0" t="30941"/>
            <a:stretch/>
          </p:blipFill>
          <p:spPr>
            <a:xfrm>
              <a:off x="0" y="0"/>
              <a:ext cx="4486184" cy="4736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49;p17"/>
            <p:cNvSpPr/>
            <p:nvPr/>
          </p:nvSpPr>
          <p:spPr>
            <a:xfrm>
              <a:off x="0" y="0"/>
              <a:ext cx="4486184" cy="4736048"/>
            </a:xfrm>
            <a:prstGeom prst="rect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17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839787" y="1557338"/>
            <a:ext cx="4895851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2" type="body"/>
          </p:nvPr>
        </p:nvSpPr>
        <p:spPr>
          <a:xfrm>
            <a:off x="6024564" y="1557338"/>
            <a:ext cx="4896000" cy="2141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type="title"/>
          </p:nvPr>
        </p:nvSpPr>
        <p:spPr>
          <a:xfrm>
            <a:off x="839788" y="682859"/>
            <a:ext cx="10080625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3" type="body"/>
          </p:nvPr>
        </p:nvSpPr>
        <p:spPr>
          <a:xfrm>
            <a:off x="6024564" y="3987337"/>
            <a:ext cx="4896000" cy="2070562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52000" lIns="252000" spcFirstLastPara="1" rIns="252000" wrap="square" tIns="21600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indent="-3365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700"/>
              <a:buChar char="—"/>
              <a:defRPr sz="1700"/>
            </a:lvl4pPr>
            <a:lvl5pPr indent="-33655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700"/>
              <a:buChar char="—"/>
              <a:defRPr sz="1700"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95">
          <p15:clr>
            <a:srgbClr val="F26B43"/>
          </p15:clr>
        </p15:guide>
        <p15:guide id="2" pos="3613">
          <p15:clr>
            <a:srgbClr val="F26B43"/>
          </p15:clr>
        </p15:guide>
        <p15:guide id="3" orient="horz" pos="1026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pos="6879">
          <p15:clr>
            <a:srgbClr val="F26B43"/>
          </p15:clr>
        </p15:guide>
        <p15:guide id="6" pos="529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Out Box and Image" showMasterSp="0">
  <p:cSld name="Pull Out Box and Imag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/>
          <p:nvPr/>
        </p:nvSpPr>
        <p:spPr>
          <a:xfrm rot="5400000">
            <a:off x="839025" y="735201"/>
            <a:ext cx="540000" cy="540000"/>
          </a:xfrm>
          <a:custGeom>
            <a:rect b="b" l="l" r="r" t="t"/>
            <a:pathLst>
              <a:path extrusionOk="0" h="540000" w="540000">
                <a:moveTo>
                  <a:pt x="0" y="540000"/>
                </a:moveTo>
                <a:lnTo>
                  <a:pt x="0" y="522000"/>
                </a:lnTo>
                <a:lnTo>
                  <a:pt x="0" y="0"/>
                </a:lnTo>
                <a:lnTo>
                  <a:pt x="18000" y="0"/>
                </a:lnTo>
                <a:lnTo>
                  <a:pt x="18000" y="522000"/>
                </a:lnTo>
                <a:lnTo>
                  <a:pt x="540000" y="522000"/>
                </a:lnTo>
                <a:lnTo>
                  <a:pt x="540000" y="540000"/>
                </a:lnTo>
                <a:lnTo>
                  <a:pt x="18000" y="540000"/>
                </a:lnTo>
                <a:close/>
              </a:path>
            </a:pathLst>
          </a:custGeom>
          <a:solidFill>
            <a:schemeClr val="accent1"/>
          </a:solidFill>
          <a:ln cap="sq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8"/>
          <p:cNvSpPr/>
          <p:nvPr/>
        </p:nvSpPr>
        <p:spPr>
          <a:xfrm rot="-5400000">
            <a:off x="5190050" y="5546289"/>
            <a:ext cx="540000" cy="540000"/>
          </a:xfrm>
          <a:custGeom>
            <a:rect b="b" l="l" r="r" t="t"/>
            <a:pathLst>
              <a:path extrusionOk="0" h="540000" w="540000">
                <a:moveTo>
                  <a:pt x="0" y="540000"/>
                </a:moveTo>
                <a:lnTo>
                  <a:pt x="0" y="522000"/>
                </a:lnTo>
                <a:lnTo>
                  <a:pt x="0" y="0"/>
                </a:lnTo>
                <a:lnTo>
                  <a:pt x="18000" y="0"/>
                </a:lnTo>
                <a:lnTo>
                  <a:pt x="18000" y="522000"/>
                </a:lnTo>
                <a:lnTo>
                  <a:pt x="540000" y="522000"/>
                </a:lnTo>
                <a:lnTo>
                  <a:pt x="540000" y="540000"/>
                </a:lnTo>
                <a:lnTo>
                  <a:pt x="18000" y="540000"/>
                </a:lnTo>
                <a:close/>
              </a:path>
            </a:pathLst>
          </a:custGeom>
          <a:solidFill>
            <a:schemeClr val="accent1"/>
          </a:solidFill>
          <a:ln cap="sq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8"/>
          <p:cNvSpPr/>
          <p:nvPr>
            <p:ph idx="2" type="pic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1120775" y="1016000"/>
            <a:ext cx="4340225" cy="4789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468000" spcFirstLastPara="1" rIns="0" wrap="square" tIns="32400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3" type="body"/>
          </p:nvPr>
        </p:nvSpPr>
        <p:spPr>
          <a:xfrm>
            <a:off x="1120775" y="1016000"/>
            <a:ext cx="4340225" cy="4789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24000" lIns="468000" spcFirstLastPara="1" rIns="468000" wrap="square" tIns="32400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/>
            </a:lvl3pPr>
            <a:lvl4pPr indent="-3556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2000"/>
              <a:buChar char="—"/>
              <a:defRPr/>
            </a:lvl4pPr>
            <a:lvl5pPr indent="-3556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20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pos="710">
          <p15:clr>
            <a:srgbClr val="F26B43"/>
          </p15:clr>
        </p15:guide>
        <p15:guide id="4" pos="3432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Cover">
  <p:cSld name="Back Cov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28"/>
            <a:ext cx="12192765" cy="6857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9"/>
          <p:cNvPicPr preferRelativeResize="0"/>
          <p:nvPr/>
        </p:nvPicPr>
        <p:blipFill rotWithShape="1">
          <a:blip r:embed="rId3">
            <a:alphaModFix/>
          </a:blip>
          <a:srcRect b="1638" l="6578" r="22610" t="1637"/>
          <a:stretch/>
        </p:blipFill>
        <p:spPr>
          <a:xfrm>
            <a:off x="-1" y="0"/>
            <a:ext cx="1219276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713" y="3760806"/>
            <a:ext cx="1030287" cy="85564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874713" y="5953125"/>
            <a:ext cx="542702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2" type="body"/>
          </p:nvPr>
        </p:nvSpPr>
        <p:spPr>
          <a:xfrm>
            <a:off x="1080453" y="5155496"/>
            <a:ext cx="52212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9"/>
          <p:cNvSpPr txBox="1"/>
          <p:nvPr/>
        </p:nvSpPr>
        <p:spPr>
          <a:xfrm>
            <a:off x="874713" y="5155496"/>
            <a:ext cx="1330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69" name="Google Shape;69;p19"/>
          <p:cNvSpPr txBox="1"/>
          <p:nvPr>
            <p:ph idx="3" type="body"/>
          </p:nvPr>
        </p:nvSpPr>
        <p:spPr>
          <a:xfrm>
            <a:off x="1080453" y="5475536"/>
            <a:ext cx="52212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9"/>
          <p:cNvSpPr txBox="1"/>
          <p:nvPr/>
        </p:nvSpPr>
        <p:spPr>
          <a:xfrm>
            <a:off x="874713" y="5475536"/>
            <a:ext cx="1186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71" name="Google Shape;71;p19"/>
          <p:cNvSpPr txBox="1"/>
          <p:nvPr>
            <p:ph idx="4" type="body"/>
          </p:nvPr>
        </p:nvSpPr>
        <p:spPr>
          <a:xfrm>
            <a:off x="8291513" y="3086100"/>
            <a:ext cx="2628900" cy="298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9"/>
          <p:cNvSpPr/>
          <p:nvPr/>
        </p:nvSpPr>
        <p:spPr>
          <a:xfrm rot="5400000">
            <a:off x="7931027" y="2812804"/>
            <a:ext cx="430460" cy="430460"/>
          </a:xfrm>
          <a:custGeom>
            <a:rect b="b" l="l" r="r" t="t"/>
            <a:pathLst>
              <a:path extrusionOk="0" h="430460" w="430460">
                <a:moveTo>
                  <a:pt x="0" y="430460"/>
                </a:moveTo>
                <a:lnTo>
                  <a:pt x="0" y="0"/>
                </a:lnTo>
                <a:lnTo>
                  <a:pt x="17999" y="0"/>
                </a:lnTo>
                <a:lnTo>
                  <a:pt x="17999" y="412461"/>
                </a:lnTo>
                <a:lnTo>
                  <a:pt x="430460" y="412461"/>
                </a:lnTo>
                <a:lnTo>
                  <a:pt x="430460" y="430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9"/>
          <p:cNvSpPr/>
          <p:nvPr/>
        </p:nvSpPr>
        <p:spPr>
          <a:xfrm rot="-5400000">
            <a:off x="10878743" y="5757615"/>
            <a:ext cx="430460" cy="430460"/>
          </a:xfrm>
          <a:custGeom>
            <a:rect b="b" l="l" r="r" t="t"/>
            <a:pathLst>
              <a:path extrusionOk="0" h="430460" w="430460">
                <a:moveTo>
                  <a:pt x="0" y="430460"/>
                </a:moveTo>
                <a:lnTo>
                  <a:pt x="0" y="0"/>
                </a:lnTo>
                <a:lnTo>
                  <a:pt x="17999" y="0"/>
                </a:lnTo>
                <a:lnTo>
                  <a:pt x="17999" y="412461"/>
                </a:lnTo>
                <a:lnTo>
                  <a:pt x="430460" y="412461"/>
                </a:lnTo>
                <a:lnTo>
                  <a:pt x="430460" y="430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223">
          <p15:clr>
            <a:srgbClr val="F26B43"/>
          </p15:clr>
        </p15:guide>
        <p15:guide id="2" orient="horz" pos="3680">
          <p15:clr>
            <a:srgbClr val="F26B43"/>
          </p15:clr>
        </p15:guide>
        <p15:guide id="3" orient="horz" pos="1979">
          <p15:clr>
            <a:srgbClr val="F26B43"/>
          </p15:clr>
        </p15:guide>
        <p15:guide id="4" pos="6879">
          <p15:clr>
            <a:srgbClr val="F26B43"/>
          </p15:clr>
        </p15:guide>
        <p15:guide id="5" pos="55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Cover ">
  <p:cSld name="Front Cover 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0"/>
          <p:cNvPicPr preferRelativeResize="0"/>
          <p:nvPr/>
        </p:nvPicPr>
        <p:blipFill rotWithShape="1">
          <a:blip r:embed="rId2">
            <a:alphaModFix/>
          </a:blip>
          <a:srcRect b="1638" l="6578" r="22610" t="1637"/>
          <a:stretch/>
        </p:blipFill>
        <p:spPr>
          <a:xfrm>
            <a:off x="-1" y="0"/>
            <a:ext cx="121927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0"/>
          <p:cNvSpPr txBox="1"/>
          <p:nvPr>
            <p:ph type="title"/>
          </p:nvPr>
        </p:nvSpPr>
        <p:spPr>
          <a:xfrm>
            <a:off x="947738" y="1830388"/>
            <a:ext cx="6624638" cy="12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7" name="Google Shape;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738" y="485794"/>
            <a:ext cx="1030287" cy="85564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947738" y="5715000"/>
            <a:ext cx="253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2" type="body"/>
          </p:nvPr>
        </p:nvSpPr>
        <p:spPr>
          <a:xfrm>
            <a:off x="947738" y="3162300"/>
            <a:ext cx="6624638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3" type="body"/>
          </p:nvPr>
        </p:nvSpPr>
        <p:spPr>
          <a:xfrm>
            <a:off x="3609766" y="5753100"/>
            <a:ext cx="3999121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—"/>
              <a:defRPr/>
            </a:lvl4pPr>
            <a:lvl5pPr indent="-342900" lvl="4" marL="22860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5pPr>
            <a:lvl6pPr indent="-342900" lvl="5" marL="27432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Char char="—"/>
              <a:defRPr/>
            </a:lvl6pPr>
            <a:lvl7pPr indent="-342900" lvl="6" marL="320040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97">
          <p15:clr>
            <a:srgbClr val="F26B43"/>
          </p15:clr>
        </p15:guide>
        <p15:guide id="2" pos="4793">
          <p15:clr>
            <a:srgbClr val="F26B43"/>
          </p15:clr>
        </p15:guide>
        <p15:guide id="3" orient="horz" pos="1207">
          <p15:clr>
            <a:srgbClr val="F26B43"/>
          </p15:clr>
        </p15:guide>
        <p15:guide id="4" orient="horz" pos="3770">
          <p15:clr>
            <a:srgbClr val="F26B43"/>
          </p15:clr>
        </p15:guide>
        <p15:guide id="5" orient="horz" pos="845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839788" y="682859"/>
            <a:ext cx="10080625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9">
          <p15:clr>
            <a:srgbClr val="F26B43"/>
          </p15:clr>
        </p15:guide>
        <p15:guide id="2" pos="6879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1">
            <a:alphaModFix/>
          </a:blip>
          <a:srcRect b="19963" l="19963" r="19963" t="19963"/>
          <a:stretch/>
        </p:blipFill>
        <p:spPr>
          <a:xfrm>
            <a:off x="11388725" y="721505"/>
            <a:ext cx="468002" cy="46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>
            <p:ph type="title"/>
          </p:nvPr>
        </p:nvSpPr>
        <p:spPr>
          <a:xfrm>
            <a:off x="839788" y="682859"/>
            <a:ext cx="10080625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839788" y="1557338"/>
            <a:ext cx="10080000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12"/>
          <p:cNvSpPr txBox="1"/>
          <p:nvPr/>
        </p:nvSpPr>
        <p:spPr>
          <a:xfrm rot="-5400000">
            <a:off x="10869290" y="1986311"/>
            <a:ext cx="15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| </a:t>
            </a:r>
            <a:r>
              <a:rPr b="0" i="0" lang="en-GB" sz="1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LONDON FUNDERS</a:t>
            </a:r>
            <a:endParaRPr b="0" i="0" sz="12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hyperlink" Target="https://londonsgiving.org.uk/introducing-place-based-giving/news/year-giving-sharing-what-weve-learned-so-far" TargetMode="External"/><Relationship Id="rId5" Type="http://schemas.openxmlformats.org/officeDocument/2006/relationships/hyperlink" Target="https://londonsgiving.org.uk/giving-my-borough" TargetMode="External"/><Relationship Id="rId6" Type="http://schemas.openxmlformats.org/officeDocument/2006/relationships/hyperlink" Target="mailto:helen.mathie@londonfunders.org.u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hyperlink" Target="https://londonsgiving.org.uk/giving-my-borough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ondonsgiving.org.uk/introducing-place-based-giving/governance-toolk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title"/>
          </p:nvPr>
        </p:nvSpPr>
        <p:spPr>
          <a:xfrm>
            <a:off x="947738" y="1830388"/>
            <a:ext cx="5076825" cy="12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Place based giving in London</a:t>
            </a:r>
            <a:endParaRPr/>
          </a:p>
        </p:txBody>
      </p:sp>
      <p:sp>
        <p:nvSpPr>
          <p:cNvPr id="96" name="Google Shape;96;p1"/>
          <p:cNvSpPr txBox="1"/>
          <p:nvPr>
            <p:ph idx="1" type="body"/>
          </p:nvPr>
        </p:nvSpPr>
        <p:spPr>
          <a:xfrm>
            <a:off x="947738" y="5715000"/>
            <a:ext cx="253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GB"/>
              <a:t>londonfunders.org.uk</a:t>
            </a:r>
            <a:endParaRPr/>
          </a:p>
        </p:txBody>
      </p:sp>
      <p:sp>
        <p:nvSpPr>
          <p:cNvPr id="97" name="Google Shape;97;p1"/>
          <p:cNvSpPr txBox="1"/>
          <p:nvPr>
            <p:ph idx="3" type="body"/>
          </p:nvPr>
        </p:nvSpPr>
        <p:spPr>
          <a:xfrm>
            <a:off x="3609767" y="5753100"/>
            <a:ext cx="241479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GB"/>
              <a:t>JULY 2023</a:t>
            </a:r>
            <a:endParaRPr/>
          </a:p>
        </p:txBody>
      </p:sp>
      <p:sp>
        <p:nvSpPr>
          <p:cNvPr id="98" name="Google Shape;98;p1"/>
          <p:cNvSpPr txBox="1"/>
          <p:nvPr>
            <p:ph idx="2" type="body"/>
          </p:nvPr>
        </p:nvSpPr>
        <p:spPr>
          <a:xfrm>
            <a:off x="947325" y="3288134"/>
            <a:ext cx="507682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/>
              <a:t>How place based giving can help transform our boroughs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1280" y="534988"/>
            <a:ext cx="1227364" cy="8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32" l="0" r="0" t="7832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>
            <p:ph idx="1" type="body"/>
          </p:nvPr>
        </p:nvSpPr>
        <p:spPr>
          <a:xfrm>
            <a:off x="1120775" y="1016000"/>
            <a:ext cx="4340225" cy="4789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468000" spcFirstLastPara="1" rIns="0" wrap="square" tIns="3240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07" name="Google Shape;207;p10"/>
          <p:cNvSpPr txBox="1"/>
          <p:nvPr>
            <p:ph idx="3" type="body"/>
          </p:nvPr>
        </p:nvSpPr>
        <p:spPr>
          <a:xfrm>
            <a:off x="853440" y="1016000"/>
            <a:ext cx="4615543" cy="4789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24000" lIns="468000" spcFirstLastPara="1" rIns="468000" wrap="square" tIns="324000">
            <a:noAutofit/>
          </a:bodyPr>
          <a:lstStyle/>
          <a:p>
            <a:pPr indent="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/>
              <a:t>More information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A Year of Giving – the latest impact report 2020/21  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/>
              <a:t>Map of current schemes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https://londonsgiving.org.uk/giving-my-borough</a:t>
            </a: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helen.mathie@londonfunders.org.uk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>
            <p:ph idx="1" type="body"/>
          </p:nvPr>
        </p:nvSpPr>
        <p:spPr>
          <a:xfrm>
            <a:off x="874713" y="5953125"/>
            <a:ext cx="542702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londonfunders.org.uk</a:t>
            </a:r>
            <a:endParaRPr/>
          </a:p>
        </p:txBody>
      </p:sp>
      <p:sp>
        <p:nvSpPr>
          <p:cNvPr id="213" name="Google Shape;213;p11"/>
          <p:cNvSpPr txBox="1"/>
          <p:nvPr>
            <p:ph idx="2" type="body"/>
          </p:nvPr>
        </p:nvSpPr>
        <p:spPr>
          <a:xfrm>
            <a:off x="1080453" y="5155496"/>
            <a:ext cx="52212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020 7255 4488 </a:t>
            </a:r>
            <a:endParaRPr/>
          </a:p>
        </p:txBody>
      </p:sp>
      <p:sp>
        <p:nvSpPr>
          <p:cNvPr id="214" name="Google Shape;214;p11"/>
          <p:cNvSpPr txBox="1"/>
          <p:nvPr>
            <p:ph idx="3" type="body"/>
          </p:nvPr>
        </p:nvSpPr>
        <p:spPr>
          <a:xfrm>
            <a:off x="1080453" y="5475536"/>
            <a:ext cx="52212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Info@londonfunders.org.uk</a:t>
            </a:r>
            <a:endParaRPr/>
          </a:p>
        </p:txBody>
      </p:sp>
      <p:sp>
        <p:nvSpPr>
          <p:cNvPr id="215" name="Google Shape;215;p11"/>
          <p:cNvSpPr txBox="1"/>
          <p:nvPr>
            <p:ph idx="4" type="body"/>
          </p:nvPr>
        </p:nvSpPr>
        <p:spPr>
          <a:xfrm>
            <a:off x="8291513" y="3086100"/>
            <a:ext cx="2628900" cy="298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n-GB"/>
              <a:t>Building a better London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London Funders is the only cross-sector membership network for funders and investors in London’s civil society.</a:t>
            </a:r>
            <a:endParaRPr/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5155" y="3761939"/>
            <a:ext cx="1227364" cy="8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London’s Giving</a:t>
            </a:r>
            <a:endParaRPr/>
          </a:p>
        </p:txBody>
      </p:sp>
      <p:sp>
        <p:nvSpPr>
          <p:cNvPr id="105" name="Google Shape;105;p2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4243524" y="692150"/>
            <a:ext cx="6624638" cy="5365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1" lang="en-GB"/>
              <a:t>“The pandemic has changed how we think about place – our community, where we live and how we can contribute more to it. Everyone has something to give.”</a:t>
            </a:r>
            <a:endParaRPr/>
          </a:p>
          <a:p>
            <a:pPr indent="0" lvl="2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 txBox="1"/>
          <p:nvPr>
            <p:ph type="title"/>
          </p:nvPr>
        </p:nvSpPr>
        <p:spPr>
          <a:xfrm>
            <a:off x="839789" y="682859"/>
            <a:ext cx="3168650" cy="1024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</a:pPr>
            <a:r>
              <a:rPr lang="en-GB"/>
              <a:t>What is place based giving?</a:t>
            </a:r>
            <a:endParaRPr/>
          </a:p>
        </p:txBody>
      </p:sp>
      <p:pic>
        <p:nvPicPr>
          <p:cNvPr id="108" name="Google Shape;108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699" l="0" r="0" t="1699"/>
          <a:stretch/>
        </p:blipFill>
        <p:spPr>
          <a:xfrm>
            <a:off x="-1" y="2744788"/>
            <a:ext cx="4008439" cy="411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2215" y="2003946"/>
            <a:ext cx="2438304" cy="194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4504" y="2002987"/>
            <a:ext cx="2393211" cy="194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7168" y="4055605"/>
            <a:ext cx="2393211" cy="184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7">
            <a:alphaModFix/>
          </a:blip>
          <a:srcRect b="7498" l="775" r="23277" t="0"/>
          <a:stretch/>
        </p:blipFill>
        <p:spPr>
          <a:xfrm>
            <a:off x="4352216" y="4055605"/>
            <a:ext cx="2438303" cy="183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9533914" y="4733635"/>
            <a:ext cx="136815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credits (clockwise from top left)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Lewisham Local; Islington Giving; East End Community Foundation.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London’s Giving</a:t>
            </a:r>
            <a:endParaRPr/>
          </a:p>
        </p:txBody>
      </p:sp>
      <p:sp>
        <p:nvSpPr>
          <p:cNvPr id="119" name="Google Shape;119;p3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839787" y="1557338"/>
            <a:ext cx="9262156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Everyone has something to give. We share three principles: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We connect people and foster collaboration, bringing together residents and the public, private and the voluntary sectors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We empower local people to take action on the issues that affect them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We speak up about inequality and challenge ourselves and our partners to do better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GB" sz="2800"/>
              <a:t>‘It’s not what you do, it’s how you do it’.</a:t>
            </a:r>
            <a:endParaRPr/>
          </a:p>
        </p:txBody>
      </p:sp>
      <p:sp>
        <p:nvSpPr>
          <p:cNvPr id="121" name="Google Shape;121;p3"/>
          <p:cNvSpPr txBox="1"/>
          <p:nvPr>
            <p:ph type="title"/>
          </p:nvPr>
        </p:nvSpPr>
        <p:spPr>
          <a:xfrm>
            <a:off x="839788" y="682859"/>
            <a:ext cx="10080625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</a:pPr>
            <a:r>
              <a:rPr lang="en-GB"/>
              <a:t>Key principles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" l="0" r="0" t="8"/>
          <a:stretch/>
        </p:blipFill>
        <p:spPr>
          <a:xfrm>
            <a:off x="0" y="0"/>
            <a:ext cx="5340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London’s Giving</a:t>
            </a:r>
            <a:endParaRPr/>
          </a:p>
        </p:txBody>
      </p:sp>
      <p:sp>
        <p:nvSpPr>
          <p:cNvPr id="128" name="Google Shape;128;p4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4"/>
          <p:cNvSpPr txBox="1"/>
          <p:nvPr>
            <p:ph type="title"/>
          </p:nvPr>
        </p:nvSpPr>
        <p:spPr>
          <a:xfrm>
            <a:off x="6024563" y="682859"/>
            <a:ext cx="4895850" cy="512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</a:pPr>
            <a:r>
              <a:rPr lang="en-GB"/>
              <a:t>What does it look like?</a:t>
            </a:r>
            <a:endParaRPr/>
          </a:p>
        </p:txBody>
      </p:sp>
      <p:pic>
        <p:nvPicPr>
          <p:cNvPr id="130" name="Google Shape;130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9766" y="1600393"/>
            <a:ext cx="4580647" cy="455330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London’s Giving</a:t>
            </a:r>
            <a:endParaRPr/>
          </a:p>
        </p:txBody>
      </p:sp>
      <p:sp>
        <p:nvSpPr>
          <p:cNvPr id="136" name="Google Shape;136;p5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5"/>
          <p:cNvSpPr txBox="1"/>
          <p:nvPr>
            <p:ph type="title"/>
          </p:nvPr>
        </p:nvSpPr>
        <p:spPr>
          <a:xfrm>
            <a:off x="839788" y="682859"/>
            <a:ext cx="10080625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</a:pPr>
            <a:r>
              <a:rPr lang="en-GB"/>
              <a:t>The current picture</a:t>
            </a:r>
            <a:endParaRPr/>
          </a:p>
        </p:txBody>
      </p:sp>
      <p:pic>
        <p:nvPicPr>
          <p:cNvPr id="138" name="Google Shape;138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792" l="0" r="0" t="0"/>
          <a:stretch/>
        </p:blipFill>
        <p:spPr>
          <a:xfrm>
            <a:off x="1060254" y="1518995"/>
            <a:ext cx="7043695" cy="5003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7786742" y="4123082"/>
            <a:ext cx="4149237" cy="1493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7225018" y="5247532"/>
            <a:ext cx="40895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https://londonsgiving.org.uk/giving-my-borough</a:t>
            </a: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London’s Giving</a:t>
            </a:r>
            <a:endParaRPr/>
          </a:p>
        </p:txBody>
      </p:sp>
      <p:sp>
        <p:nvSpPr>
          <p:cNvPr id="146" name="Google Shape;146;p6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6"/>
          <p:cNvSpPr txBox="1"/>
          <p:nvPr>
            <p:ph type="title"/>
          </p:nvPr>
        </p:nvSpPr>
        <p:spPr>
          <a:xfrm>
            <a:off x="839788" y="682859"/>
            <a:ext cx="10080625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</a:pPr>
            <a:r>
              <a:rPr lang="en-GB"/>
              <a:t>The impact of place based giving*</a:t>
            </a:r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471055" y="5574977"/>
            <a:ext cx="1942012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*This data was collected as part of the annual data collection undertaken by Rocket Science</a:t>
            </a:r>
            <a:endParaRPr/>
          </a:p>
        </p:txBody>
      </p:sp>
      <p:pic>
        <p:nvPicPr>
          <p:cNvPr descr="Diagram, text&#10;&#10;Description automatically generated"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0804" y="1464469"/>
            <a:ext cx="8374528" cy="4710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471055" y="1436760"/>
            <a:ext cx="224385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the past 5 years, over £26.1m in grants has been distributed by the Givings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London’s Giving</a:t>
            </a:r>
            <a:endParaRPr/>
          </a:p>
        </p:txBody>
      </p:sp>
      <p:sp>
        <p:nvSpPr>
          <p:cNvPr id="156" name="Google Shape;156;p7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7"/>
          <p:cNvSpPr txBox="1"/>
          <p:nvPr>
            <p:ph type="title"/>
          </p:nvPr>
        </p:nvSpPr>
        <p:spPr>
          <a:xfrm>
            <a:off x="839789" y="682859"/>
            <a:ext cx="3168650" cy="1024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</a:pPr>
            <a:r>
              <a:rPr lang="en-GB"/>
              <a:t>Typical Giving ‘lifecycle’</a:t>
            </a:r>
            <a:endParaRPr/>
          </a:p>
        </p:txBody>
      </p:sp>
      <p:pic>
        <p:nvPicPr>
          <p:cNvPr id="158" name="Google Shape;158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699" l="0" r="0" t="1699"/>
          <a:stretch/>
        </p:blipFill>
        <p:spPr>
          <a:xfrm>
            <a:off x="-1" y="2744788"/>
            <a:ext cx="4008439" cy="4113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7"/>
          <p:cNvGrpSpPr/>
          <p:nvPr/>
        </p:nvGrpSpPr>
        <p:grpSpPr>
          <a:xfrm>
            <a:off x="4966982" y="776078"/>
            <a:ext cx="5282222" cy="5313688"/>
            <a:chOff x="671207" y="45828"/>
            <a:chExt cx="5282222" cy="5313688"/>
          </a:xfrm>
        </p:grpSpPr>
        <p:sp>
          <p:nvSpPr>
            <p:cNvPr id="160" name="Google Shape;160;p7"/>
            <p:cNvSpPr/>
            <p:nvPr/>
          </p:nvSpPr>
          <p:spPr>
            <a:xfrm>
              <a:off x="3038117" y="710721"/>
              <a:ext cx="514203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FFCF4D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 txBox="1"/>
            <p:nvPr/>
          </p:nvSpPr>
          <p:spPr>
            <a:xfrm>
              <a:off x="3281598" y="753714"/>
              <a:ext cx="27240" cy="5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671207" y="45828"/>
              <a:ext cx="2368709" cy="14212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671207" y="45828"/>
              <a:ext cx="2368709" cy="1421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GB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First Interest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Local initiator opens conversations</a:t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855562" y="1465254"/>
              <a:ext cx="2913513" cy="51420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3991"/>
                  </a:lnTo>
                  <a:lnTo>
                    <a:pt x="0" y="63991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FFCF4D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3238218" y="1719629"/>
              <a:ext cx="148200" cy="5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584720" y="45828"/>
              <a:ext cx="2368709" cy="14212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3584720" y="45828"/>
              <a:ext cx="2368709" cy="1421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GB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Forming a partnership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Stakeholder meetings to establish Steering Group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038117" y="2637155"/>
              <a:ext cx="514203" cy="91440"/>
            </a:xfrm>
            <a:custGeom>
              <a:rect b="b" l="l" r="r" t="t"/>
              <a:pathLst>
                <a:path extrusionOk="0" h="120000" w="120000">
                  <a:moveTo>
                    <a:pt x="0" y="111962"/>
                  </a:moveTo>
                  <a:lnTo>
                    <a:pt x="63991" y="111962"/>
                  </a:lnTo>
                  <a:lnTo>
                    <a:pt x="63991" y="60000"/>
                  </a:ln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FFCF4D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3281562" y="2680148"/>
              <a:ext cx="27312" cy="5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71207" y="2011857"/>
              <a:ext cx="2368709" cy="1421225"/>
            </a:xfrm>
            <a:prstGeom prst="rect">
              <a:avLst/>
            </a:prstGeom>
            <a:solidFill>
              <a:srgbClr val="F9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 txBox="1"/>
            <p:nvPr/>
          </p:nvSpPr>
          <p:spPr>
            <a:xfrm>
              <a:off x="671207" y="2011857"/>
              <a:ext cx="2368709" cy="1421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GB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Agreeing focus and structure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Outputs may include an MOU, need assessment, funding application and JD</a:t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901704" y="3391687"/>
              <a:ext cx="2867370" cy="47975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4277"/>
                  </a:lnTo>
                  <a:lnTo>
                    <a:pt x="0" y="64277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FFCF4D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 txBox="1"/>
            <p:nvPr/>
          </p:nvSpPr>
          <p:spPr>
            <a:xfrm>
              <a:off x="3262579" y="3628837"/>
              <a:ext cx="145621" cy="5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3584720" y="1972262"/>
              <a:ext cx="2368709" cy="1421225"/>
            </a:xfrm>
            <a:prstGeom prst="rect">
              <a:avLst/>
            </a:prstGeom>
            <a:solidFill>
              <a:srgbClr val="F9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 txBox="1"/>
            <p:nvPr/>
          </p:nvSpPr>
          <p:spPr>
            <a:xfrm>
              <a:off x="3584720" y="1972262"/>
              <a:ext cx="2368709" cy="1421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GB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Development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Development post reporting to Steering Group develops strategy</a:t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3084259" y="4568733"/>
              <a:ext cx="468060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64384" y="60000"/>
                  </a:lnTo>
                  <a:lnTo>
                    <a:pt x="64384" y="105210"/>
                  </a:lnTo>
                  <a:lnTo>
                    <a:pt x="120000" y="105210"/>
                  </a:lnTo>
                </a:path>
              </a:pathLst>
            </a:custGeom>
            <a:noFill/>
            <a:ln cap="flat" cmpd="sng" w="9525">
              <a:solidFill>
                <a:srgbClr val="FFCF4D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3305793" y="4611726"/>
              <a:ext cx="24992" cy="5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717350" y="3903840"/>
              <a:ext cx="2368709" cy="1421225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717350" y="3903840"/>
              <a:ext cx="2368709" cy="1421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GB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Launch and Testing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Implementation and consultation</a:t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3584720" y="3938291"/>
              <a:ext cx="2368709" cy="1421225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3584720" y="3938291"/>
              <a:ext cx="2368709" cy="1421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GB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Ongoing development and learning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e.g Grant distribution, review structure &amp; governance, ongoing partnership development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London’s Giving</a:t>
            </a:r>
            <a:endParaRPr/>
          </a:p>
        </p:txBody>
      </p:sp>
      <p:sp>
        <p:nvSpPr>
          <p:cNvPr id="187" name="Google Shape;187;p8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8" name="Google Shape;188;p8"/>
          <p:cNvSpPr txBox="1"/>
          <p:nvPr>
            <p:ph type="title"/>
          </p:nvPr>
        </p:nvSpPr>
        <p:spPr>
          <a:xfrm>
            <a:off x="839787" y="692356"/>
            <a:ext cx="9958388" cy="512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</a:pPr>
            <a:r>
              <a:rPr lang="en-GB"/>
              <a:t>What makes a good collaboration? </a:t>
            </a:r>
            <a:endParaRPr/>
          </a:p>
        </p:txBody>
      </p:sp>
      <p:sp>
        <p:nvSpPr>
          <p:cNvPr id="189" name="Google Shape;189;p8"/>
          <p:cNvSpPr txBox="1"/>
          <p:nvPr>
            <p:ph idx="3" type="body"/>
          </p:nvPr>
        </p:nvSpPr>
        <p:spPr>
          <a:xfrm>
            <a:off x="7228114" y="3805646"/>
            <a:ext cx="3840311" cy="2542903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52000" lIns="252000" spcFirstLastPara="1" rIns="252000" wrap="square" tIns="216000">
            <a:noAutofit/>
          </a:bodyPr>
          <a:lstStyle/>
          <a:p>
            <a:pPr indent="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More information on the structure and Governance of Giving schemes can be found in our toolkit</a:t>
            </a:r>
            <a:endParaRPr/>
          </a:p>
          <a:p>
            <a:pPr indent="0" lvl="1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https://londonsgiving.org.uk/introducing-place-based-giving/governance-toolkit</a:t>
            </a:r>
            <a:r>
              <a:rPr lang="en-GB"/>
              <a:t>  </a:t>
            </a:r>
            <a:endParaRPr/>
          </a:p>
        </p:txBody>
      </p:sp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517902" y="1538566"/>
            <a:ext cx="9963787" cy="2516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C0057"/>
              </a:buClr>
              <a:buSzPts val="2400"/>
              <a:buNone/>
            </a:pPr>
            <a:r>
              <a:rPr b="1" lang="en-GB" sz="2400">
                <a:solidFill>
                  <a:srgbClr val="8C0057"/>
                </a:solidFill>
              </a:rPr>
              <a:t>Membership: </a:t>
            </a:r>
            <a:r>
              <a:rPr b="1" lang="en-GB"/>
              <a:t>Breadth of expertise and experience  - across sectors and the geography of the borough. 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</p:txBody>
      </p:sp>
      <p:sp>
        <p:nvSpPr>
          <p:cNvPr id="191" name="Google Shape;191;p8"/>
          <p:cNvSpPr txBox="1"/>
          <p:nvPr/>
        </p:nvSpPr>
        <p:spPr>
          <a:xfrm>
            <a:off x="730338" y="2528368"/>
            <a:ext cx="5468646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Allies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Influencers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Asset holders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all - passion, energy, shared vision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remit</a:t>
            </a:r>
            <a:endParaRPr/>
          </a:p>
          <a:p>
            <a:pPr indent="0" lvl="0" marL="10972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trust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Voice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 wins / long-term ambition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just grant making – managing change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Independence and being seen to be independent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idx="11" type="ftr"/>
          </p:nvPr>
        </p:nvSpPr>
        <p:spPr>
          <a:xfrm rot="-5400000">
            <a:off x="10084629" y="4334676"/>
            <a:ext cx="3081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Document title</a:t>
            </a:r>
            <a:endParaRPr/>
          </a:p>
        </p:txBody>
      </p:sp>
      <p:sp>
        <p:nvSpPr>
          <p:cNvPr id="197" name="Google Shape;197;p9"/>
          <p:cNvSpPr txBox="1"/>
          <p:nvPr>
            <p:ph idx="12" type="sldNum"/>
          </p:nvPr>
        </p:nvSpPr>
        <p:spPr>
          <a:xfrm>
            <a:off x="11445288" y="77550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9"/>
          <p:cNvSpPr txBox="1"/>
          <p:nvPr>
            <p:ph type="title"/>
          </p:nvPr>
        </p:nvSpPr>
        <p:spPr>
          <a:xfrm>
            <a:off x="839787" y="692356"/>
            <a:ext cx="9958388" cy="512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</a:pPr>
            <a:r>
              <a:rPr lang="en-GB"/>
              <a:t>Five reflections from the past year</a:t>
            </a:r>
            <a:endParaRPr/>
          </a:p>
        </p:txBody>
      </p:sp>
      <p:sp>
        <p:nvSpPr>
          <p:cNvPr id="199" name="Google Shape;199;p9"/>
          <p:cNvSpPr txBox="1"/>
          <p:nvPr>
            <p:ph idx="1" type="body"/>
          </p:nvPr>
        </p:nvSpPr>
        <p:spPr>
          <a:xfrm>
            <a:off x="4223658" y="1502816"/>
            <a:ext cx="6739618" cy="5258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Back to the principles: it’s important these underpin whatever model and approach you take</a:t>
            </a:r>
            <a:endParaRPr/>
          </a:p>
          <a:p>
            <a:pPr indent="-285750" lvl="0" marL="28575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More than grant-making: also the connections, partnerships and in-kind giving</a:t>
            </a:r>
            <a:endParaRPr/>
          </a:p>
          <a:p>
            <a:pPr indent="-285750" lvl="0" marL="28575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‘People power’ &amp; participant-led approaches: how can we make these more widespread?</a:t>
            </a:r>
            <a:endParaRPr/>
          </a:p>
          <a:p>
            <a:pPr indent="-285750" lvl="0" marL="28575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Accelerating collaboration – relationships &amp; trust</a:t>
            </a:r>
            <a:endParaRPr/>
          </a:p>
          <a:p>
            <a:pPr indent="-285750" lvl="0" marL="28575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Diversity of local context: this is key when developing the right approach for your borough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 b="1699" l="0" r="0" t="1699"/>
          <a:stretch/>
        </p:blipFill>
        <p:spPr>
          <a:xfrm>
            <a:off x="-1" y="2744788"/>
            <a:ext cx="4008439" cy="411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ondon Funders">
  <a:themeElements>
    <a:clrScheme name="London Funders">
      <a:dk1>
        <a:srgbClr val="000000"/>
      </a:dk1>
      <a:lt1>
        <a:srgbClr val="FFFFFF"/>
      </a:lt1>
      <a:dk2>
        <a:srgbClr val="C7047E"/>
      </a:dk2>
      <a:lt2>
        <a:srgbClr val="FEF3F2"/>
      </a:lt2>
      <a:accent1>
        <a:srgbClr val="FFCF4E"/>
      </a:accent1>
      <a:accent2>
        <a:srgbClr val="FFF5D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2022-05-11T12:25:06Z</dcterms:created>
  <dc:creator>Helen Mathie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0x0101006A9B5EDB9AF30049BA9235DA3D725854</vt:lpwstr>
  </property>
  <property fmtid="{D5CDD505-2E9C-101B-9397-08002B2CF9AE}" pid="3" name="MediaServiceImageTags">
    <vt:lpwstr/>
  </property>
</Properties>
</file>