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9" r:id="rId5"/>
    <p:sldId id="258" r:id="rId6"/>
    <p:sldId id="257" r:id="rId7"/>
    <p:sldId id="263" r:id="rId8"/>
    <p:sldId id="261" r:id="rId9"/>
    <p:sldId id="256" r:id="rId10"/>
    <p:sldId id="264" r:id="rId11"/>
    <p:sldId id="260" r:id="rId12"/>
    <p:sldId id="265" r:id="rId13"/>
    <p:sldId id="266" r:id="rId14"/>
    <p:sldId id="26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orient="horz" pos="1638" userDrawn="1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1272" autoAdjust="0"/>
  </p:normalViewPr>
  <p:slideViewPr>
    <p:cSldViewPr snapToGrid="0" showGuides="1">
      <p:cViewPr varScale="1">
        <p:scale>
          <a:sx n="56" d="100"/>
          <a:sy n="56" d="100"/>
        </p:scale>
        <p:origin x="96" y="798"/>
      </p:cViewPr>
      <p:guideLst>
        <p:guide orient="horz" pos="2160"/>
        <p:guide orient="horz" pos="1638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FD8EA-BEAD-4BEE-894D-525802088781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BDCC9-8943-4059-ABE8-6FF421A6E4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419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1D1C1D"/>
                </a:solidFill>
                <a:effectLst/>
                <a:latin typeface="Calibre Light" panose="020B0303030202060203" pitchFamily="34" charset="0"/>
              </a:rPr>
              <a:t>Janis Petzinger is a researcher at the Centre for the Study of Philanthropy and Public Good who has been exploring the world of philanthropy, particularly place based philanthropy and equitable and effective practices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BDCC9-8943-4059-ABE8-6FF421A6E4E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893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BDCC9-8943-4059-ABE8-6FF421A6E4E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410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BDCC9-8943-4059-ABE8-6FF421A6E4E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571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 bwMode="gray">
          <a:xfrm>
            <a:off x="-1" y="0"/>
            <a:ext cx="12192765" cy="6858000"/>
            <a:chOff x="-1" y="0"/>
            <a:chExt cx="12192765" cy="6858000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79" t="1638" r="22611" b="1638"/>
            <a:stretch/>
          </p:blipFill>
          <p:spPr bwMode="gray">
            <a:xfrm>
              <a:off x="-1" y="0"/>
              <a:ext cx="12192765" cy="6858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865" b="6005"/>
            <a:stretch/>
          </p:blipFill>
          <p:spPr bwMode="gray">
            <a:xfrm>
              <a:off x="6550478" y="695559"/>
              <a:ext cx="5641522" cy="616244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947738" y="1830388"/>
            <a:ext cx="5076825" cy="1218795"/>
          </a:xfrm>
        </p:spPr>
        <p:txBody>
          <a:bodyPr/>
          <a:lstStyle>
            <a:lvl1pPr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document title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gray">
          <a:xfrm>
            <a:off x="947738" y="485794"/>
            <a:ext cx="1030287" cy="855644"/>
          </a:xfrm>
          <a:prstGeom prst="rect">
            <a:avLst/>
          </a:prstGeom>
        </p:spPr>
      </p:pic>
      <p:sp>
        <p:nvSpPr>
          <p:cNvPr id="12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947738" y="5715000"/>
            <a:ext cx="2538000" cy="3429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1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londonfunders.org.uk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47738" y="3162300"/>
            <a:ext cx="5076825" cy="1295400"/>
          </a:xfrm>
        </p:spPr>
        <p:txBody>
          <a:bodyPr/>
          <a:lstStyle>
            <a:lvl1pPr>
              <a:lnSpc>
                <a:spcPct val="100000"/>
              </a:lnSpc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document subheading text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09767" y="5753100"/>
            <a:ext cx="2414796" cy="3429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7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MONTH YEAR</a:t>
            </a:r>
          </a:p>
        </p:txBody>
      </p:sp>
    </p:spTree>
    <p:extLst>
      <p:ext uri="{BB962C8B-B14F-4D97-AF65-F5344CB8AC3E}">
        <p14:creationId xmlns:p14="http://schemas.microsoft.com/office/powerpoint/2010/main" val="2272254618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597" userDrawn="1">
          <p15:clr>
            <a:srgbClr val="F26B43"/>
          </p15:clr>
        </p15:guide>
        <p15:guide id="2" pos="3795" userDrawn="1">
          <p15:clr>
            <a:srgbClr val="F26B43"/>
          </p15:clr>
        </p15:guide>
        <p15:guide id="3" orient="horz" pos="1207" userDrawn="1">
          <p15:clr>
            <a:srgbClr val="F26B43"/>
          </p15:clr>
        </p15:guide>
        <p15:guide id="4" orient="horz" pos="3770" userDrawn="1">
          <p15:clr>
            <a:srgbClr val="F26B43"/>
          </p15:clr>
        </p15:guide>
        <p15:guide id="5" orient="horz" pos="845" userDrawn="1">
          <p15:clr>
            <a:srgbClr val="A4A3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-1" y="428"/>
            <a:ext cx="12192765" cy="68575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9" t="1638" r="22611" b="1638"/>
          <a:stretch/>
        </p:blipFill>
        <p:spPr bwMode="gray">
          <a:xfrm>
            <a:off x="-1" y="0"/>
            <a:ext cx="12192765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gray">
          <a:xfrm>
            <a:off x="874713" y="3760806"/>
            <a:ext cx="1030287" cy="855644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874713" y="5953125"/>
            <a:ext cx="5427027" cy="3429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web address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1080453" y="5155496"/>
            <a:ext cx="5221287" cy="276999"/>
          </a:xfrm>
        </p:spPr>
        <p:txBody>
          <a:bodyPr anchor="ctr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phone number</a:t>
            </a:r>
          </a:p>
        </p:txBody>
      </p:sp>
      <p:sp>
        <p:nvSpPr>
          <p:cNvPr id="12" name="TextBox 11"/>
          <p:cNvSpPr txBox="1"/>
          <p:nvPr userDrawn="1"/>
        </p:nvSpPr>
        <p:spPr bwMode="gray">
          <a:xfrm>
            <a:off x="874713" y="5155496"/>
            <a:ext cx="133050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dirty="0">
                <a:solidFill>
                  <a:schemeClr val="bg1"/>
                </a:solidFill>
                <a:latin typeface="Calibre Semibold" panose="020B0703030202060203" pitchFamily="34" charset="0"/>
              </a:rPr>
              <a:t>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1080453" y="5475536"/>
            <a:ext cx="5221287" cy="276999"/>
          </a:xfrm>
        </p:spPr>
        <p:txBody>
          <a:bodyPr anchor="ctr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phone number</a:t>
            </a:r>
          </a:p>
        </p:txBody>
      </p:sp>
      <p:sp>
        <p:nvSpPr>
          <p:cNvPr id="14" name="TextBox 13"/>
          <p:cNvSpPr txBox="1"/>
          <p:nvPr userDrawn="1"/>
        </p:nvSpPr>
        <p:spPr bwMode="gray">
          <a:xfrm>
            <a:off x="874713" y="5475536"/>
            <a:ext cx="118622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dirty="0">
                <a:solidFill>
                  <a:schemeClr val="bg1"/>
                </a:solidFill>
                <a:latin typeface="Calibre Semibold" panose="020B0703030202060203" pitchFamily="34" charset="0"/>
              </a:rPr>
              <a:t>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291513" y="3086100"/>
            <a:ext cx="2628900" cy="29813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 sz="35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body text</a:t>
            </a:r>
          </a:p>
          <a:p>
            <a:pPr lvl="1"/>
            <a:r>
              <a:rPr lang="en-US" dirty="0"/>
              <a:t>Click to edit heading text</a:t>
            </a:r>
          </a:p>
        </p:txBody>
      </p:sp>
      <p:sp>
        <p:nvSpPr>
          <p:cNvPr id="24" name="Freeform 23"/>
          <p:cNvSpPr/>
          <p:nvPr userDrawn="1"/>
        </p:nvSpPr>
        <p:spPr bwMode="gray">
          <a:xfrm rot="5400000">
            <a:off x="7931027" y="2812804"/>
            <a:ext cx="430460" cy="430460"/>
          </a:xfrm>
          <a:custGeom>
            <a:avLst/>
            <a:gdLst>
              <a:gd name="connsiteX0" fmla="*/ 0 w 430460"/>
              <a:gd name="connsiteY0" fmla="*/ 430460 h 430460"/>
              <a:gd name="connsiteX1" fmla="*/ 0 w 430460"/>
              <a:gd name="connsiteY1" fmla="*/ 0 h 430460"/>
              <a:gd name="connsiteX2" fmla="*/ 17999 w 430460"/>
              <a:gd name="connsiteY2" fmla="*/ 0 h 430460"/>
              <a:gd name="connsiteX3" fmla="*/ 17999 w 430460"/>
              <a:gd name="connsiteY3" fmla="*/ 412461 h 430460"/>
              <a:gd name="connsiteX4" fmla="*/ 430460 w 430460"/>
              <a:gd name="connsiteY4" fmla="*/ 412461 h 430460"/>
              <a:gd name="connsiteX5" fmla="*/ 430460 w 430460"/>
              <a:gd name="connsiteY5" fmla="*/ 430460 h 430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460" h="430460">
                <a:moveTo>
                  <a:pt x="0" y="430460"/>
                </a:moveTo>
                <a:lnTo>
                  <a:pt x="0" y="0"/>
                </a:lnTo>
                <a:lnTo>
                  <a:pt x="17999" y="0"/>
                </a:lnTo>
                <a:lnTo>
                  <a:pt x="17999" y="412461"/>
                </a:lnTo>
                <a:lnTo>
                  <a:pt x="430460" y="412461"/>
                </a:lnTo>
                <a:lnTo>
                  <a:pt x="430460" y="430460"/>
                </a:lnTo>
                <a:close/>
              </a:path>
            </a:pathLst>
          </a:custGeom>
          <a:ln w="190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Freeform 35"/>
          <p:cNvSpPr/>
          <p:nvPr userDrawn="1"/>
        </p:nvSpPr>
        <p:spPr bwMode="gray">
          <a:xfrm rot="16200000">
            <a:off x="10878743" y="5757615"/>
            <a:ext cx="430460" cy="430460"/>
          </a:xfrm>
          <a:custGeom>
            <a:avLst/>
            <a:gdLst>
              <a:gd name="connsiteX0" fmla="*/ 0 w 430460"/>
              <a:gd name="connsiteY0" fmla="*/ 430460 h 430460"/>
              <a:gd name="connsiteX1" fmla="*/ 0 w 430460"/>
              <a:gd name="connsiteY1" fmla="*/ 0 h 430460"/>
              <a:gd name="connsiteX2" fmla="*/ 17999 w 430460"/>
              <a:gd name="connsiteY2" fmla="*/ 0 h 430460"/>
              <a:gd name="connsiteX3" fmla="*/ 17999 w 430460"/>
              <a:gd name="connsiteY3" fmla="*/ 412461 h 430460"/>
              <a:gd name="connsiteX4" fmla="*/ 430460 w 430460"/>
              <a:gd name="connsiteY4" fmla="*/ 412461 h 430460"/>
              <a:gd name="connsiteX5" fmla="*/ 430460 w 430460"/>
              <a:gd name="connsiteY5" fmla="*/ 430460 h 430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460" h="430460">
                <a:moveTo>
                  <a:pt x="0" y="430460"/>
                </a:moveTo>
                <a:lnTo>
                  <a:pt x="0" y="0"/>
                </a:lnTo>
                <a:lnTo>
                  <a:pt x="17999" y="0"/>
                </a:lnTo>
                <a:lnTo>
                  <a:pt x="17999" y="412461"/>
                </a:lnTo>
                <a:lnTo>
                  <a:pt x="430460" y="412461"/>
                </a:lnTo>
                <a:lnTo>
                  <a:pt x="430460" y="430460"/>
                </a:lnTo>
                <a:close/>
              </a:path>
            </a:pathLst>
          </a:custGeom>
          <a:ln w="190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981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5223" userDrawn="1">
          <p15:clr>
            <a:srgbClr val="F26B43"/>
          </p15:clr>
        </p15:guide>
        <p15:guide id="4" orient="horz" pos="3680" userDrawn="1">
          <p15:clr>
            <a:srgbClr val="F26B43"/>
          </p15:clr>
        </p15:guide>
        <p15:guide id="6" orient="horz" pos="1979" userDrawn="1">
          <p15:clr>
            <a:srgbClr val="F26B43"/>
          </p15:clr>
        </p15:guide>
        <p15:guide id="7" pos="6879" userDrawn="1">
          <p15:clr>
            <a:srgbClr val="F26B43"/>
          </p15:clr>
        </p15:guide>
        <p15:guide id="8" pos="551" userDrawn="1">
          <p15:clr>
            <a:srgbClr val="F26B43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9" t="1638" r="22611" b="1638"/>
          <a:stretch/>
        </p:blipFill>
        <p:spPr bwMode="gray">
          <a:xfrm>
            <a:off x="-1" y="0"/>
            <a:ext cx="1219276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947738" y="1830388"/>
            <a:ext cx="6624638" cy="1218795"/>
          </a:xfrm>
        </p:spPr>
        <p:txBody>
          <a:bodyPr/>
          <a:lstStyle>
            <a:lvl1pPr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document title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947738" y="485794"/>
            <a:ext cx="1030287" cy="855644"/>
          </a:xfrm>
          <a:prstGeom prst="rect">
            <a:avLst/>
          </a:prstGeom>
        </p:spPr>
      </p:pic>
      <p:sp>
        <p:nvSpPr>
          <p:cNvPr id="12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947738" y="5715000"/>
            <a:ext cx="2538000" cy="3429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1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londonfunders.org.uk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47738" y="3162300"/>
            <a:ext cx="6624638" cy="1295400"/>
          </a:xfrm>
        </p:spPr>
        <p:txBody>
          <a:bodyPr/>
          <a:lstStyle>
            <a:lvl1pPr>
              <a:lnSpc>
                <a:spcPct val="100000"/>
              </a:lnSpc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document subheading text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09766" y="5753100"/>
            <a:ext cx="3999121" cy="3429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7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MONTH YEAR</a:t>
            </a:r>
          </a:p>
        </p:txBody>
      </p:sp>
    </p:spTree>
    <p:extLst>
      <p:ext uri="{BB962C8B-B14F-4D97-AF65-F5344CB8AC3E}">
        <p14:creationId xmlns:p14="http://schemas.microsoft.com/office/powerpoint/2010/main" val="777521863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597">
          <p15:clr>
            <a:srgbClr val="F26B43"/>
          </p15:clr>
        </p15:guide>
        <p15:guide id="2" pos="4793" userDrawn="1">
          <p15:clr>
            <a:srgbClr val="F26B43"/>
          </p15:clr>
        </p15:guide>
        <p15:guide id="3" orient="horz" pos="1207">
          <p15:clr>
            <a:srgbClr val="F26B43"/>
          </p15:clr>
        </p15:guide>
        <p15:guide id="4" orient="horz" pos="3770">
          <p15:clr>
            <a:srgbClr val="F26B43"/>
          </p15:clr>
        </p15:guide>
        <p15:guide id="5" orient="horz" pos="845">
          <p15:clr>
            <a:srgbClr val="A4A3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GB"/>
              <a:t>Document title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939346A5-94A9-49D9-AEFC-34AF1F7A20E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dirty="0"/>
              <a:t>Click to edit heading title</a:t>
            </a:r>
          </a:p>
        </p:txBody>
      </p:sp>
    </p:spTree>
    <p:extLst>
      <p:ext uri="{BB962C8B-B14F-4D97-AF65-F5344CB8AC3E}">
        <p14:creationId xmlns:p14="http://schemas.microsoft.com/office/powerpoint/2010/main" val="4231965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26B43"/>
          </p15:clr>
        </p15:guide>
        <p15:guide id="2" pos="6879" userDrawn="1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Graphic Lef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-1" y="2744788"/>
            <a:ext cx="4008439" cy="4113212"/>
          </a:xfrm>
          <a:noFill/>
        </p:spPr>
        <p:txBody>
          <a:bodyPr anchor="ctr"/>
          <a:lstStyle>
            <a:lvl1pPr algn="ctr">
              <a:tabLst/>
              <a:defRPr/>
            </a:lvl1pPr>
          </a:lstStyle>
          <a:p>
            <a:r>
              <a:rPr lang="en-GB" dirty="0"/>
              <a:t>Click on icon to</a:t>
            </a:r>
            <a:br>
              <a:rPr lang="en-GB" dirty="0"/>
            </a:br>
            <a:r>
              <a:rPr lang="en-GB" dirty="0"/>
              <a:t>add a picture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GB"/>
              <a:t>Document title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939346A5-94A9-49D9-AEFC-34AF1F7A20E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 bwMode="gray">
          <a:xfrm>
            <a:off x="4295775" y="730250"/>
            <a:ext cx="6624638" cy="5365749"/>
          </a:xfrm>
        </p:spPr>
        <p:txBody>
          <a:bodyPr/>
          <a:lstStyle/>
          <a:p>
            <a:pPr lvl="0"/>
            <a:r>
              <a:rPr lang="en-US" dirty="0"/>
              <a:t>Click to edit body text</a:t>
            </a:r>
          </a:p>
          <a:p>
            <a:pPr lvl="1"/>
            <a:r>
              <a:rPr lang="en-US" dirty="0"/>
              <a:t>Click to edit heading text</a:t>
            </a:r>
          </a:p>
          <a:p>
            <a:pPr lvl="2"/>
            <a:r>
              <a:rPr lang="en-US" dirty="0"/>
              <a:t>Click to edit subheading text</a:t>
            </a:r>
          </a:p>
          <a:p>
            <a:pPr lvl="3"/>
            <a:r>
              <a:rPr lang="en-US" dirty="0"/>
              <a:t>Bullet level one</a:t>
            </a:r>
          </a:p>
          <a:p>
            <a:pPr lvl="4"/>
            <a:r>
              <a:rPr lang="en-US" dirty="0"/>
              <a:t>Bullet level two</a:t>
            </a:r>
          </a:p>
          <a:p>
            <a:pPr lvl="5"/>
            <a:r>
              <a:rPr lang="en-US" dirty="0"/>
              <a:t>Bullet level three</a:t>
            </a:r>
          </a:p>
          <a:p>
            <a:pPr lvl="6"/>
            <a:r>
              <a:rPr lang="en-US" dirty="0"/>
              <a:t>Number bullet level one</a:t>
            </a:r>
            <a:endParaRPr lang="en-GB" dirty="0"/>
          </a:p>
        </p:txBody>
      </p:sp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 bwMode="gray">
          <a:xfrm>
            <a:off x="839789" y="682859"/>
            <a:ext cx="3168650" cy="1024896"/>
          </a:xfrm>
        </p:spPr>
        <p:txBody>
          <a:bodyPr/>
          <a:lstStyle/>
          <a:p>
            <a:r>
              <a:rPr lang="en-GB" dirty="0"/>
              <a:t>Click to edit heading title</a:t>
            </a:r>
          </a:p>
        </p:txBody>
      </p:sp>
    </p:spTree>
    <p:extLst>
      <p:ext uri="{BB962C8B-B14F-4D97-AF65-F5344CB8AC3E}">
        <p14:creationId xmlns:p14="http://schemas.microsoft.com/office/powerpoint/2010/main" val="2434371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06" userDrawn="1">
          <p15:clr>
            <a:srgbClr val="F26B43"/>
          </p15:clr>
        </p15:guide>
        <p15:guide id="3" pos="2525" userDrawn="1">
          <p15:clr>
            <a:srgbClr val="F26B43"/>
          </p15:clr>
        </p15:guide>
        <p15:guide id="5" orient="horz" pos="1729" userDrawn="1">
          <p15:clr>
            <a:srgbClr val="A4A3A4"/>
          </p15:clr>
        </p15:guide>
        <p15:guide id="6" orient="horz" pos="459" userDrawn="1">
          <p15:clr>
            <a:srgbClr val="F26B43"/>
          </p15:clr>
        </p15:guide>
        <p15:guide id="7" orient="horz" pos="3816" userDrawn="1">
          <p15:clr>
            <a:srgbClr val="F26B43"/>
          </p15:clr>
        </p15:guide>
        <p15:guide id="8" pos="6879" userDrawn="1">
          <p15:clr>
            <a:srgbClr val="F26B43"/>
          </p15:clr>
        </p15:guide>
        <p15:guide id="9" pos="529" userDrawn="1">
          <p15:clr>
            <a:srgbClr val="F26B43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 bwMode="gray">
          <a:xfrm>
            <a:off x="0" y="0"/>
            <a:ext cx="4486184" cy="4736048"/>
            <a:chOff x="0" y="0"/>
            <a:chExt cx="4486184" cy="4736048"/>
          </a:xfrm>
        </p:grpSpPr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94" t="30941"/>
            <a:stretch/>
          </p:blipFill>
          <p:spPr bwMode="gray">
            <a:xfrm>
              <a:off x="0" y="0"/>
              <a:ext cx="4486184" cy="4736048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 userDrawn="1"/>
          </p:nvSpPr>
          <p:spPr bwMode="gray">
            <a:xfrm>
              <a:off x="0" y="0"/>
              <a:ext cx="4486184" cy="4736048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GB"/>
              <a:t>Document title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939346A5-94A9-49D9-AEFC-34AF1F7A20E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 bwMode="gray">
          <a:xfrm>
            <a:off x="839787" y="1557338"/>
            <a:ext cx="4895851" cy="4500562"/>
          </a:xfrm>
        </p:spPr>
        <p:txBody>
          <a:bodyPr/>
          <a:lstStyle/>
          <a:p>
            <a:pPr lvl="0"/>
            <a:r>
              <a:rPr lang="en-US" dirty="0"/>
              <a:t>Click to edit body text</a:t>
            </a:r>
          </a:p>
          <a:p>
            <a:pPr lvl="1"/>
            <a:r>
              <a:rPr lang="en-US" dirty="0"/>
              <a:t>Click to edit heading text</a:t>
            </a:r>
          </a:p>
          <a:p>
            <a:pPr lvl="2"/>
            <a:r>
              <a:rPr lang="en-US" dirty="0"/>
              <a:t>Click to edit subheading text</a:t>
            </a:r>
          </a:p>
          <a:p>
            <a:pPr lvl="3"/>
            <a:r>
              <a:rPr lang="en-US" dirty="0"/>
              <a:t>Bullet level one</a:t>
            </a:r>
          </a:p>
          <a:p>
            <a:pPr lvl="4"/>
            <a:r>
              <a:rPr lang="en-US" dirty="0"/>
              <a:t>Bullet level two</a:t>
            </a:r>
          </a:p>
          <a:p>
            <a:pPr lvl="5"/>
            <a:r>
              <a:rPr lang="en-US" dirty="0"/>
              <a:t>Bullet level three</a:t>
            </a:r>
          </a:p>
          <a:p>
            <a:pPr lvl="6"/>
            <a:r>
              <a:rPr lang="en-US" dirty="0"/>
              <a:t>Number bullet level one</a:t>
            </a:r>
            <a:endParaRPr lang="en-GB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 hasCustomPrompt="1"/>
          </p:nvPr>
        </p:nvSpPr>
        <p:spPr bwMode="gray">
          <a:xfrm>
            <a:off x="6024564" y="1557338"/>
            <a:ext cx="4896000" cy="4500562"/>
          </a:xfrm>
        </p:spPr>
        <p:txBody>
          <a:bodyPr/>
          <a:lstStyle/>
          <a:p>
            <a:pPr lvl="0"/>
            <a:r>
              <a:rPr lang="en-US" dirty="0"/>
              <a:t>Click to edit body text</a:t>
            </a:r>
          </a:p>
          <a:p>
            <a:pPr lvl="1"/>
            <a:r>
              <a:rPr lang="en-US" dirty="0"/>
              <a:t>Click to edit heading text</a:t>
            </a:r>
          </a:p>
          <a:p>
            <a:pPr lvl="2"/>
            <a:r>
              <a:rPr lang="en-US" dirty="0"/>
              <a:t>Click to edit subheading text</a:t>
            </a:r>
          </a:p>
          <a:p>
            <a:pPr lvl="3"/>
            <a:r>
              <a:rPr lang="en-US" dirty="0"/>
              <a:t>Bullet level one</a:t>
            </a:r>
          </a:p>
          <a:p>
            <a:pPr lvl="4"/>
            <a:r>
              <a:rPr lang="en-US" dirty="0"/>
              <a:t>Bullet level two</a:t>
            </a:r>
          </a:p>
          <a:p>
            <a:pPr lvl="5"/>
            <a:r>
              <a:rPr lang="en-US" dirty="0"/>
              <a:t>Bullet level three</a:t>
            </a:r>
          </a:p>
          <a:p>
            <a:pPr lvl="6"/>
            <a:r>
              <a:rPr lang="en-US" dirty="0"/>
              <a:t>Number bullet level one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dirty="0"/>
              <a:t>Click to edit heading title</a:t>
            </a:r>
          </a:p>
        </p:txBody>
      </p:sp>
    </p:spTree>
    <p:extLst>
      <p:ext uri="{BB962C8B-B14F-4D97-AF65-F5344CB8AC3E}">
        <p14:creationId xmlns:p14="http://schemas.microsoft.com/office/powerpoint/2010/main" val="3592896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5" userDrawn="1">
          <p15:clr>
            <a:srgbClr val="F26B43"/>
          </p15:clr>
        </p15:guide>
        <p15:guide id="2" pos="3613" userDrawn="1">
          <p15:clr>
            <a:srgbClr val="F26B43"/>
          </p15:clr>
        </p15:guide>
        <p15:guide id="3" orient="horz" pos="1026" userDrawn="1">
          <p15:clr>
            <a:srgbClr val="F26B43"/>
          </p15:clr>
        </p15:guide>
        <p15:guide id="4" orient="horz" pos="3816" userDrawn="1">
          <p15:clr>
            <a:srgbClr val="F26B43"/>
          </p15:clr>
        </p15:guide>
        <p15:guide id="5" pos="6879" userDrawn="1">
          <p15:clr>
            <a:srgbClr val="F26B43"/>
          </p15:clr>
        </p15:guide>
        <p15:guide id="6" pos="529" userDrawn="1">
          <p15:clr>
            <a:srgbClr val="F26B43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Two Contents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 bwMode="gray">
          <a:xfrm>
            <a:off x="0" y="0"/>
            <a:ext cx="4486184" cy="4736048"/>
            <a:chOff x="0" y="0"/>
            <a:chExt cx="4486184" cy="4736048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94" t="30941"/>
            <a:stretch/>
          </p:blipFill>
          <p:spPr bwMode="gray">
            <a:xfrm>
              <a:off x="0" y="0"/>
              <a:ext cx="4486184" cy="4736048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 userDrawn="1"/>
          </p:nvSpPr>
          <p:spPr bwMode="gray">
            <a:xfrm>
              <a:off x="0" y="0"/>
              <a:ext cx="4486184" cy="4736048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GB"/>
              <a:t>Document title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939346A5-94A9-49D9-AEFC-34AF1F7A20E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 bwMode="gray">
          <a:xfrm>
            <a:off x="839787" y="1557338"/>
            <a:ext cx="4895851" cy="4500562"/>
          </a:xfrm>
        </p:spPr>
        <p:txBody>
          <a:bodyPr/>
          <a:lstStyle/>
          <a:p>
            <a:pPr lvl="0"/>
            <a:r>
              <a:rPr lang="en-US" dirty="0"/>
              <a:t>Click to edit body text</a:t>
            </a:r>
          </a:p>
          <a:p>
            <a:pPr lvl="1"/>
            <a:r>
              <a:rPr lang="en-US" dirty="0"/>
              <a:t>Click to edit heading text</a:t>
            </a:r>
          </a:p>
          <a:p>
            <a:pPr lvl="2"/>
            <a:r>
              <a:rPr lang="en-US" dirty="0"/>
              <a:t>Click to edit subheading text</a:t>
            </a:r>
          </a:p>
          <a:p>
            <a:pPr lvl="3"/>
            <a:r>
              <a:rPr lang="en-US" dirty="0"/>
              <a:t>Bullet level one</a:t>
            </a:r>
          </a:p>
          <a:p>
            <a:pPr lvl="4"/>
            <a:r>
              <a:rPr lang="en-US" dirty="0"/>
              <a:t>Bullet level two</a:t>
            </a:r>
          </a:p>
          <a:p>
            <a:pPr lvl="5"/>
            <a:r>
              <a:rPr lang="en-US" dirty="0"/>
              <a:t>Bullet level three</a:t>
            </a:r>
          </a:p>
          <a:p>
            <a:pPr lvl="6"/>
            <a:r>
              <a:rPr lang="en-US" dirty="0"/>
              <a:t>Number bullet level one</a:t>
            </a:r>
            <a:endParaRPr lang="en-GB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 hasCustomPrompt="1"/>
          </p:nvPr>
        </p:nvSpPr>
        <p:spPr bwMode="gray">
          <a:xfrm>
            <a:off x="6024564" y="1557338"/>
            <a:ext cx="4896000" cy="2141999"/>
          </a:xfrm>
        </p:spPr>
        <p:txBody>
          <a:bodyPr/>
          <a:lstStyle/>
          <a:p>
            <a:pPr lvl="0"/>
            <a:r>
              <a:rPr lang="en-US" dirty="0"/>
              <a:t>Click to edit body text</a:t>
            </a:r>
          </a:p>
          <a:p>
            <a:pPr lvl="1"/>
            <a:r>
              <a:rPr lang="en-US" dirty="0"/>
              <a:t>Click to edit heading text</a:t>
            </a:r>
          </a:p>
          <a:p>
            <a:pPr lvl="2"/>
            <a:r>
              <a:rPr lang="en-US" dirty="0"/>
              <a:t>Click to edit subheading text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dirty="0"/>
              <a:t>Click to edit heading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024564" y="3987337"/>
            <a:ext cx="4896000" cy="2070562"/>
          </a:xfrm>
          <a:solidFill>
            <a:schemeClr val="accent2"/>
          </a:solidFill>
          <a:ln w="12700">
            <a:solidFill>
              <a:schemeClr val="accent1"/>
            </a:solidFill>
          </a:ln>
        </p:spPr>
        <p:txBody>
          <a:bodyPr lIns="252000" tIns="216000" rIns="252000" bIns="252000" anchor="t" anchorCtr="0">
            <a:noAutofit/>
          </a:bodyPr>
          <a:lstStyle>
            <a:lvl1pPr>
              <a:spcAft>
                <a:spcPts val="600"/>
              </a:spcAft>
              <a:defRPr sz="1800" baseline="0"/>
            </a:lvl1pPr>
            <a:lvl2pPr>
              <a:spcAft>
                <a:spcPts val="600"/>
              </a:spcAft>
              <a:defRPr sz="1800" baseline="0">
                <a:solidFill>
                  <a:schemeClr val="tx1"/>
                </a:solidFill>
                <a:latin typeface="Calibre Semibold" panose="020B0703030202060203" pitchFamily="34" charset="0"/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 dirty="0"/>
              <a:t>Click to edit box body text</a:t>
            </a:r>
          </a:p>
          <a:p>
            <a:pPr lvl="1"/>
            <a:r>
              <a:rPr lang="en-US" dirty="0"/>
              <a:t>Click to edit box heading text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8634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5" userDrawn="1">
          <p15:clr>
            <a:srgbClr val="F26B43"/>
          </p15:clr>
        </p15:guide>
        <p15:guide id="2" pos="3613" userDrawn="1">
          <p15:clr>
            <a:srgbClr val="F26B43"/>
          </p15:clr>
        </p15:guide>
        <p15:guide id="3" orient="horz" pos="1026" userDrawn="1">
          <p15:clr>
            <a:srgbClr val="F26B43"/>
          </p15:clr>
        </p15:guide>
        <p15:guide id="4" orient="horz" pos="3816" userDrawn="1">
          <p15:clr>
            <a:srgbClr val="F26B43"/>
          </p15:clr>
        </p15:guide>
        <p15:guide id="5" pos="6879" userDrawn="1">
          <p15:clr>
            <a:srgbClr val="F26B43"/>
          </p15:clr>
        </p15:guide>
        <p15:guide id="6" pos="529" userDrawn="1">
          <p15:clr>
            <a:srgbClr val="F26B43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Image and Content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5340350" cy="6858000"/>
          </a:xfrm>
          <a:noFill/>
          <a:ln>
            <a:noFill/>
          </a:ln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n-GB" dirty="0"/>
              <a:t>Click on icon to add a picture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GB"/>
              <a:t>Document title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939346A5-94A9-49D9-AEFC-34AF1F7A20E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 hasCustomPrompt="1"/>
          </p:nvPr>
        </p:nvSpPr>
        <p:spPr bwMode="gray">
          <a:xfrm>
            <a:off x="6024564" y="1557338"/>
            <a:ext cx="4896000" cy="4500562"/>
          </a:xfrm>
        </p:spPr>
        <p:txBody>
          <a:bodyPr/>
          <a:lstStyle/>
          <a:p>
            <a:pPr lvl="0"/>
            <a:r>
              <a:rPr lang="en-US" dirty="0"/>
              <a:t>Click to edit body text</a:t>
            </a:r>
          </a:p>
          <a:p>
            <a:pPr lvl="1"/>
            <a:r>
              <a:rPr lang="en-US" dirty="0"/>
              <a:t>Click to edit heading text</a:t>
            </a:r>
          </a:p>
          <a:p>
            <a:pPr lvl="2"/>
            <a:r>
              <a:rPr lang="en-US" dirty="0"/>
              <a:t>Click to edit subheading text</a:t>
            </a:r>
          </a:p>
          <a:p>
            <a:pPr lvl="3"/>
            <a:r>
              <a:rPr lang="en-US" dirty="0"/>
              <a:t>Bullet level one</a:t>
            </a:r>
          </a:p>
          <a:p>
            <a:pPr lvl="4"/>
            <a:r>
              <a:rPr lang="en-US" dirty="0"/>
              <a:t>Bullet level two</a:t>
            </a:r>
          </a:p>
          <a:p>
            <a:pPr lvl="5"/>
            <a:r>
              <a:rPr lang="en-US" dirty="0"/>
              <a:t>Bullet level three</a:t>
            </a:r>
          </a:p>
          <a:p>
            <a:pPr lvl="6"/>
            <a:r>
              <a:rPr lang="en-US" dirty="0"/>
              <a:t>Number bullet level one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 bwMode="gray">
          <a:xfrm>
            <a:off x="6024563" y="682859"/>
            <a:ext cx="4895850" cy="52629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edit heading title</a:t>
            </a:r>
          </a:p>
        </p:txBody>
      </p:sp>
    </p:spTree>
    <p:extLst>
      <p:ext uri="{BB962C8B-B14F-4D97-AF65-F5344CB8AC3E}">
        <p14:creationId xmlns:p14="http://schemas.microsoft.com/office/powerpoint/2010/main" val="2112979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5" userDrawn="1">
          <p15:clr>
            <a:srgbClr val="F26B43"/>
          </p15:clr>
        </p15:guide>
        <p15:guide id="3" orient="horz" pos="1026" userDrawn="1">
          <p15:clr>
            <a:srgbClr val="F26B43"/>
          </p15:clr>
        </p15:guide>
        <p15:guide id="4" pos="3364" userDrawn="1">
          <p15:clr>
            <a:srgbClr val="F26B43"/>
          </p15:clr>
        </p15:guide>
        <p15:guide id="5" pos="6879" userDrawn="1">
          <p15:clr>
            <a:srgbClr val="F26B43"/>
          </p15:clr>
        </p15:guide>
        <p15:guide id="6" orient="horz" pos="3816" userDrawn="1">
          <p15:clr>
            <a:srgbClr val="F26B43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Image and Conten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5340350" cy="6858000"/>
          </a:xfrm>
          <a:noFill/>
          <a:ln>
            <a:noFill/>
          </a:ln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n-GB" dirty="0"/>
              <a:t>Click on icon to add a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939346A5-94A9-49D9-AEFC-34AF1F7A20E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 hasCustomPrompt="1"/>
          </p:nvPr>
        </p:nvSpPr>
        <p:spPr bwMode="gray">
          <a:xfrm>
            <a:off x="6024564" y="2060575"/>
            <a:ext cx="4896000" cy="3997325"/>
          </a:xfrm>
        </p:spPr>
        <p:txBody>
          <a:bodyPr/>
          <a:lstStyle/>
          <a:p>
            <a:pPr lvl="0"/>
            <a:r>
              <a:rPr lang="en-US" dirty="0"/>
              <a:t>Click to edit body text</a:t>
            </a:r>
          </a:p>
          <a:p>
            <a:pPr lvl="1"/>
            <a:r>
              <a:rPr lang="en-US" dirty="0"/>
              <a:t>Click to edit heading text</a:t>
            </a:r>
          </a:p>
          <a:p>
            <a:pPr lvl="2"/>
            <a:r>
              <a:rPr lang="en-US" dirty="0"/>
              <a:t>Click to edit subheading text</a:t>
            </a:r>
          </a:p>
          <a:p>
            <a:pPr lvl="3"/>
            <a:r>
              <a:rPr lang="en-US" dirty="0"/>
              <a:t>Bullet level one</a:t>
            </a:r>
          </a:p>
          <a:p>
            <a:pPr lvl="4"/>
            <a:r>
              <a:rPr lang="en-US" dirty="0"/>
              <a:t>Bullet level two</a:t>
            </a:r>
          </a:p>
          <a:p>
            <a:pPr lvl="5"/>
            <a:r>
              <a:rPr lang="en-US" dirty="0"/>
              <a:t>Bullet level three</a:t>
            </a:r>
          </a:p>
          <a:p>
            <a:pPr lvl="6"/>
            <a:r>
              <a:rPr lang="en-US" dirty="0"/>
              <a:t>Number bullet level one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 bwMode="gray">
          <a:xfrm>
            <a:off x="6024563" y="682859"/>
            <a:ext cx="4895850" cy="102489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dirty="0"/>
              <a:t>Click to edit heading title, two lines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en-GB"/>
              <a:t>Document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0918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5" userDrawn="1">
          <p15:clr>
            <a:srgbClr val="F26B43"/>
          </p15:clr>
        </p15:guide>
        <p15:guide id="2" pos="6879" userDrawn="1">
          <p15:clr>
            <a:srgbClr val="F26B43"/>
          </p15:clr>
        </p15:guide>
        <p15:guide id="3" orient="horz" pos="1298" userDrawn="1">
          <p15:clr>
            <a:srgbClr val="F26B43"/>
          </p15:clr>
        </p15:guide>
        <p15:guide id="4" pos="3364" userDrawn="1">
          <p15:clr>
            <a:srgbClr val="F26B43"/>
          </p15:clr>
        </p15:guide>
        <p15:guide id="5" orient="horz" pos="3816" userDrawn="1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ll Out Box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/>
          <p:cNvSpPr/>
          <p:nvPr userDrawn="1"/>
        </p:nvSpPr>
        <p:spPr bwMode="gray">
          <a:xfrm rot="5400000">
            <a:off x="839025" y="735201"/>
            <a:ext cx="540000" cy="540000"/>
          </a:xfrm>
          <a:custGeom>
            <a:avLst/>
            <a:gdLst>
              <a:gd name="connsiteX0" fmla="*/ 0 w 540000"/>
              <a:gd name="connsiteY0" fmla="*/ 540000 h 540000"/>
              <a:gd name="connsiteX1" fmla="*/ 0 w 540000"/>
              <a:gd name="connsiteY1" fmla="*/ 522000 h 540000"/>
              <a:gd name="connsiteX2" fmla="*/ 0 w 540000"/>
              <a:gd name="connsiteY2" fmla="*/ 0 h 540000"/>
              <a:gd name="connsiteX3" fmla="*/ 18000 w 540000"/>
              <a:gd name="connsiteY3" fmla="*/ 0 h 540000"/>
              <a:gd name="connsiteX4" fmla="*/ 18000 w 540000"/>
              <a:gd name="connsiteY4" fmla="*/ 522000 h 540000"/>
              <a:gd name="connsiteX5" fmla="*/ 540000 w 540000"/>
              <a:gd name="connsiteY5" fmla="*/ 522000 h 540000"/>
              <a:gd name="connsiteX6" fmla="*/ 540000 w 540000"/>
              <a:gd name="connsiteY6" fmla="*/ 540000 h 540000"/>
              <a:gd name="connsiteX7" fmla="*/ 18000 w 540000"/>
              <a:gd name="connsiteY7" fmla="*/ 54000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0000" h="540000">
                <a:moveTo>
                  <a:pt x="0" y="540000"/>
                </a:moveTo>
                <a:lnTo>
                  <a:pt x="0" y="522000"/>
                </a:lnTo>
                <a:lnTo>
                  <a:pt x="0" y="0"/>
                </a:lnTo>
                <a:lnTo>
                  <a:pt x="18000" y="0"/>
                </a:lnTo>
                <a:lnTo>
                  <a:pt x="18000" y="522000"/>
                </a:lnTo>
                <a:lnTo>
                  <a:pt x="540000" y="522000"/>
                </a:lnTo>
                <a:lnTo>
                  <a:pt x="540000" y="540000"/>
                </a:lnTo>
                <a:lnTo>
                  <a:pt x="18000" y="540000"/>
                </a:lnTo>
                <a:close/>
              </a:path>
            </a:pathLst>
          </a:custGeom>
          <a:ln w="19050" cap="sq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reeform 33"/>
          <p:cNvSpPr/>
          <p:nvPr userDrawn="1"/>
        </p:nvSpPr>
        <p:spPr bwMode="gray">
          <a:xfrm rot="16200000">
            <a:off x="5190050" y="5546289"/>
            <a:ext cx="540000" cy="540000"/>
          </a:xfrm>
          <a:custGeom>
            <a:avLst/>
            <a:gdLst>
              <a:gd name="connsiteX0" fmla="*/ 0 w 540000"/>
              <a:gd name="connsiteY0" fmla="*/ 540000 h 540000"/>
              <a:gd name="connsiteX1" fmla="*/ 0 w 540000"/>
              <a:gd name="connsiteY1" fmla="*/ 522000 h 540000"/>
              <a:gd name="connsiteX2" fmla="*/ 0 w 540000"/>
              <a:gd name="connsiteY2" fmla="*/ 0 h 540000"/>
              <a:gd name="connsiteX3" fmla="*/ 18000 w 540000"/>
              <a:gd name="connsiteY3" fmla="*/ 0 h 540000"/>
              <a:gd name="connsiteX4" fmla="*/ 18000 w 540000"/>
              <a:gd name="connsiteY4" fmla="*/ 522000 h 540000"/>
              <a:gd name="connsiteX5" fmla="*/ 540000 w 540000"/>
              <a:gd name="connsiteY5" fmla="*/ 522000 h 540000"/>
              <a:gd name="connsiteX6" fmla="*/ 540000 w 540000"/>
              <a:gd name="connsiteY6" fmla="*/ 540000 h 540000"/>
              <a:gd name="connsiteX7" fmla="*/ 18000 w 540000"/>
              <a:gd name="connsiteY7" fmla="*/ 54000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0000" h="540000">
                <a:moveTo>
                  <a:pt x="0" y="540000"/>
                </a:moveTo>
                <a:lnTo>
                  <a:pt x="0" y="522000"/>
                </a:lnTo>
                <a:lnTo>
                  <a:pt x="0" y="0"/>
                </a:lnTo>
                <a:lnTo>
                  <a:pt x="18000" y="0"/>
                </a:lnTo>
                <a:lnTo>
                  <a:pt x="18000" y="522000"/>
                </a:lnTo>
                <a:lnTo>
                  <a:pt x="540000" y="522000"/>
                </a:lnTo>
                <a:lnTo>
                  <a:pt x="540000" y="540000"/>
                </a:lnTo>
                <a:lnTo>
                  <a:pt x="18000" y="540000"/>
                </a:lnTo>
                <a:close/>
              </a:path>
            </a:pathLst>
          </a:custGeom>
          <a:ln w="19050" cap="sq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0" y="1"/>
            <a:ext cx="12192000" cy="6858000"/>
          </a:xfrm>
          <a:custGeom>
            <a:avLst/>
            <a:gdLst>
              <a:gd name="connsiteX0" fmla="*/ 5712050 w 12192000"/>
              <a:gd name="connsiteY0" fmla="*/ 5546288 h 6858000"/>
              <a:gd name="connsiteX1" fmla="*/ 5712050 w 12192000"/>
              <a:gd name="connsiteY1" fmla="*/ 6068288 h 6858000"/>
              <a:gd name="connsiteX2" fmla="*/ 5190050 w 12192000"/>
              <a:gd name="connsiteY2" fmla="*/ 6068288 h 6858000"/>
              <a:gd name="connsiteX3" fmla="*/ 5190050 w 12192000"/>
              <a:gd name="connsiteY3" fmla="*/ 6086288 h 6858000"/>
              <a:gd name="connsiteX4" fmla="*/ 5712050 w 12192000"/>
              <a:gd name="connsiteY4" fmla="*/ 6086288 h 6858000"/>
              <a:gd name="connsiteX5" fmla="*/ 5730050 w 12192000"/>
              <a:gd name="connsiteY5" fmla="*/ 6086288 h 6858000"/>
              <a:gd name="connsiteX6" fmla="*/ 5730050 w 12192000"/>
              <a:gd name="connsiteY6" fmla="*/ 6068288 h 6858000"/>
              <a:gd name="connsiteX7" fmla="*/ 5730050 w 12192000"/>
              <a:gd name="connsiteY7" fmla="*/ 5546288 h 6858000"/>
              <a:gd name="connsiteX8" fmla="*/ 839025 w 12192000"/>
              <a:gd name="connsiteY8" fmla="*/ 735200 h 6858000"/>
              <a:gd name="connsiteX9" fmla="*/ 839025 w 12192000"/>
              <a:gd name="connsiteY9" fmla="*/ 753200 h 6858000"/>
              <a:gd name="connsiteX10" fmla="*/ 839025 w 12192000"/>
              <a:gd name="connsiteY10" fmla="*/ 1275200 h 6858000"/>
              <a:gd name="connsiteX11" fmla="*/ 857025 w 12192000"/>
              <a:gd name="connsiteY11" fmla="*/ 1275200 h 6858000"/>
              <a:gd name="connsiteX12" fmla="*/ 857025 w 12192000"/>
              <a:gd name="connsiteY12" fmla="*/ 753200 h 6858000"/>
              <a:gd name="connsiteX13" fmla="*/ 1379025 w 12192000"/>
              <a:gd name="connsiteY13" fmla="*/ 753200 h 6858000"/>
              <a:gd name="connsiteX14" fmla="*/ 1379025 w 12192000"/>
              <a:gd name="connsiteY14" fmla="*/ 735200 h 6858000"/>
              <a:gd name="connsiteX15" fmla="*/ 857025 w 12192000"/>
              <a:gd name="connsiteY15" fmla="*/ 735200 h 6858000"/>
              <a:gd name="connsiteX16" fmla="*/ 0 w 12192000"/>
              <a:gd name="connsiteY16" fmla="*/ 0 h 6858000"/>
              <a:gd name="connsiteX17" fmla="*/ 12192000 w 12192000"/>
              <a:gd name="connsiteY17" fmla="*/ 0 h 6858000"/>
              <a:gd name="connsiteX18" fmla="*/ 12192000 w 12192000"/>
              <a:gd name="connsiteY18" fmla="*/ 6858000 h 6858000"/>
              <a:gd name="connsiteX19" fmla="*/ 0 w 12192000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2000" h="6858000">
                <a:moveTo>
                  <a:pt x="5712050" y="5546288"/>
                </a:moveTo>
                <a:lnTo>
                  <a:pt x="5712050" y="6068288"/>
                </a:lnTo>
                <a:lnTo>
                  <a:pt x="5190050" y="6068288"/>
                </a:lnTo>
                <a:lnTo>
                  <a:pt x="5190050" y="6086288"/>
                </a:lnTo>
                <a:lnTo>
                  <a:pt x="5712050" y="6086288"/>
                </a:lnTo>
                <a:lnTo>
                  <a:pt x="5730050" y="6086288"/>
                </a:lnTo>
                <a:lnTo>
                  <a:pt x="5730050" y="6068288"/>
                </a:lnTo>
                <a:lnTo>
                  <a:pt x="5730050" y="5546288"/>
                </a:lnTo>
                <a:close/>
                <a:moveTo>
                  <a:pt x="839025" y="735200"/>
                </a:moveTo>
                <a:lnTo>
                  <a:pt x="839025" y="753200"/>
                </a:lnTo>
                <a:lnTo>
                  <a:pt x="839025" y="1275200"/>
                </a:lnTo>
                <a:lnTo>
                  <a:pt x="857025" y="1275200"/>
                </a:lnTo>
                <a:lnTo>
                  <a:pt x="857025" y="753200"/>
                </a:lnTo>
                <a:lnTo>
                  <a:pt x="1379025" y="753200"/>
                </a:lnTo>
                <a:lnTo>
                  <a:pt x="1379025" y="735200"/>
                </a:lnTo>
                <a:lnTo>
                  <a:pt x="857025" y="7352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wrap="square" rIns="1260000" anchor="ctr">
            <a:noAutofit/>
          </a:bodyPr>
          <a:lstStyle>
            <a:lvl1pPr algn="r">
              <a:defRPr baseline="0"/>
            </a:lvl1pPr>
          </a:lstStyle>
          <a:p>
            <a:r>
              <a:rPr lang="en-GB" dirty="0"/>
              <a:t>Click on icon to add a picture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 bwMode="gray">
          <a:xfrm>
            <a:off x="1120775" y="1016000"/>
            <a:ext cx="4340225" cy="4789488"/>
          </a:xfrm>
          <a:solidFill>
            <a:schemeClr val="bg1"/>
          </a:solidFill>
        </p:spPr>
        <p:txBody>
          <a:bodyPr lIns="468000" tIns="324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120775" y="1016000"/>
            <a:ext cx="4340225" cy="4789488"/>
          </a:xfrm>
          <a:solidFill>
            <a:schemeClr val="bg1"/>
          </a:solidFill>
        </p:spPr>
        <p:txBody>
          <a:bodyPr lIns="468000" tIns="324000" rIns="468000" bIns="324000"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/>
              <a:t>Click to edit pull out box body text</a:t>
            </a:r>
          </a:p>
          <a:p>
            <a:pPr lvl="1"/>
            <a:r>
              <a:rPr lang="en-US" dirty="0"/>
              <a:t>Click to edit pull out box heading text</a:t>
            </a:r>
          </a:p>
          <a:p>
            <a:pPr lvl="2"/>
            <a:r>
              <a:rPr lang="en-US" dirty="0"/>
              <a:t>Click to edit pull out box subheading</a:t>
            </a:r>
          </a:p>
          <a:p>
            <a:pPr lvl="3"/>
            <a:r>
              <a:rPr lang="en-US" dirty="0"/>
              <a:t>Bullet list one</a:t>
            </a:r>
          </a:p>
          <a:p>
            <a:pPr lvl="4"/>
            <a:r>
              <a:rPr lang="en-US" dirty="0"/>
              <a:t>Bullet list two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1766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26B43"/>
          </p15:clr>
        </p15:guide>
        <p15:guide id="2" orient="horz" pos="640" userDrawn="1">
          <p15:clr>
            <a:srgbClr val="F26B43"/>
          </p15:clr>
        </p15:guide>
        <p15:guide id="3" pos="710" userDrawn="1">
          <p15:clr>
            <a:srgbClr val="F26B43"/>
          </p15:clr>
        </p15:guide>
        <p15:guide id="4" pos="3432" userDrawn="1">
          <p15:clr>
            <a:srgbClr val="F26B43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963" t="19963" r="19963" b="19963"/>
          <a:stretch/>
        </p:blipFill>
        <p:spPr bwMode="gray">
          <a:xfrm>
            <a:off x="11388725" y="721505"/>
            <a:ext cx="468002" cy="468000"/>
          </a:xfrm>
          <a:prstGeom prst="ellipse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39788" y="682859"/>
            <a:ext cx="10080625" cy="5262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dirty="0"/>
              <a:t>Click to edit heading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39788" y="1557338"/>
            <a:ext cx="10080000" cy="45005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body text</a:t>
            </a:r>
          </a:p>
          <a:p>
            <a:pPr lvl="1"/>
            <a:r>
              <a:rPr lang="en-US" dirty="0"/>
              <a:t>Click to edit heading text</a:t>
            </a:r>
          </a:p>
          <a:p>
            <a:pPr lvl="2"/>
            <a:r>
              <a:rPr lang="en-US" dirty="0"/>
              <a:t>Click to edit subheading text</a:t>
            </a:r>
          </a:p>
          <a:p>
            <a:pPr lvl="3"/>
            <a:r>
              <a:rPr lang="en-US" dirty="0"/>
              <a:t>Bullet level one</a:t>
            </a:r>
          </a:p>
          <a:p>
            <a:pPr lvl="4"/>
            <a:r>
              <a:rPr lang="en-US" dirty="0"/>
              <a:t>Bullet level two</a:t>
            </a:r>
          </a:p>
          <a:p>
            <a:pPr lvl="5"/>
            <a:r>
              <a:rPr lang="en-US" dirty="0"/>
              <a:t>Bullet level three</a:t>
            </a:r>
          </a:p>
          <a:p>
            <a:pPr lvl="6"/>
            <a:r>
              <a:rPr lang="en-US" dirty="0"/>
              <a:t>Number bullet level one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 rot="16200000">
            <a:off x="10084629" y="4334676"/>
            <a:ext cx="308132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50" spc="20" baseline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1445288" y="775505"/>
            <a:ext cx="360000" cy="360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800">
                <a:solidFill>
                  <a:schemeClr val="tx2"/>
                </a:solidFill>
                <a:latin typeface="Calibre Semibold" panose="020B0703030202060203" pitchFamily="34" charset="0"/>
              </a:defRPr>
            </a:lvl1pPr>
          </a:lstStyle>
          <a:p>
            <a:fld id="{939346A5-94A9-49D9-AEFC-34AF1F7A20E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 bwMode="gray">
          <a:xfrm rot="16200000">
            <a:off x="10869290" y="1986311"/>
            <a:ext cx="1512000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250" cap="all" spc="70" baseline="0" dirty="0">
                <a:solidFill>
                  <a:schemeClr val="accent1"/>
                </a:solidFill>
                <a:latin typeface="Calibre Semibold" panose="020B0703030202060203" pitchFamily="34" charset="0"/>
              </a:rPr>
              <a:t>  </a:t>
            </a:r>
            <a:r>
              <a:rPr lang="en-GB" sz="1250" cap="all" spc="70" baseline="0" dirty="0">
                <a:solidFill>
                  <a:schemeClr val="accent1"/>
                </a:solidFill>
                <a:latin typeface="+mn-lt"/>
              </a:rPr>
              <a:t>| </a:t>
            </a:r>
            <a:r>
              <a:rPr lang="en-GB" sz="1250" cap="all" spc="70" baseline="0" dirty="0">
                <a:solidFill>
                  <a:schemeClr val="tx2"/>
                </a:solidFill>
                <a:latin typeface="Calibre Semibold" panose="020B0703030202060203" pitchFamily="34" charset="0"/>
              </a:rPr>
              <a:t> </a:t>
            </a:r>
            <a:r>
              <a:rPr lang="en-GB" sz="1250" cap="all" spc="70" dirty="0">
                <a:solidFill>
                  <a:schemeClr val="tx2"/>
                </a:solidFill>
                <a:latin typeface="Calibre Semibold" panose="020B0703030202060203" pitchFamily="34" charset="0"/>
              </a:rPr>
              <a:t>London</a:t>
            </a:r>
            <a:r>
              <a:rPr lang="en-GB" sz="1250" cap="all" spc="70" baseline="0" dirty="0">
                <a:solidFill>
                  <a:schemeClr val="tx2"/>
                </a:solidFill>
                <a:latin typeface="Calibre Semibold" panose="020B0703030202060203" pitchFamily="34" charset="0"/>
              </a:rPr>
              <a:t> Funders</a:t>
            </a:r>
            <a:endParaRPr lang="en-GB" sz="1250" cap="all" spc="70" dirty="0">
              <a:solidFill>
                <a:schemeClr val="tx2"/>
              </a:solidFill>
              <a:latin typeface="Calibre Semibold" panose="020B07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96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51" r:id="rId3"/>
    <p:sldLayoutId id="2147483652" r:id="rId4"/>
    <p:sldLayoutId id="2147483650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4000"/>
        </a:lnSpc>
        <a:spcBef>
          <a:spcPts val="0"/>
        </a:spcBef>
        <a:spcAft>
          <a:spcPts val="18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b="0" kern="1200" baseline="0">
          <a:solidFill>
            <a:schemeClr val="tx2"/>
          </a:solidFill>
          <a:latin typeface="+mj-lt"/>
          <a:ea typeface="+mn-ea"/>
          <a:cs typeface="+mn-cs"/>
        </a:defRPr>
      </a:lvl2pPr>
      <a:lvl3pPr marL="0" indent="0" algn="l" defTabSz="914400" rtl="0" eaLnBrk="1" latinLnBrk="0" hangingPunct="1">
        <a:lnSpc>
          <a:spcPct val="114000"/>
        </a:lnSpc>
        <a:spcBef>
          <a:spcPts val="600"/>
        </a:spcBef>
        <a:spcAft>
          <a:spcPts val="1200"/>
        </a:spcAft>
        <a:buClr>
          <a:schemeClr val="tx2"/>
        </a:buClr>
        <a:buFont typeface="Calibri" panose="020F0502020204030204" pitchFamily="34" charset="0"/>
        <a:buNone/>
        <a:defRPr sz="2100" b="0" kern="1200">
          <a:solidFill>
            <a:schemeClr val="tx1"/>
          </a:solidFill>
          <a:latin typeface="Calibre Semibold" panose="020B0703030202060203" pitchFamily="34" charset="0"/>
          <a:ea typeface="+mn-ea"/>
          <a:cs typeface="+mn-cs"/>
        </a:defRPr>
      </a:lvl3pPr>
      <a:lvl4pPr marL="360000" indent="-360000" algn="l" defTabSz="914400" rtl="0" eaLnBrk="1" latinLnBrk="0" hangingPunct="1">
        <a:lnSpc>
          <a:spcPct val="114000"/>
        </a:lnSpc>
        <a:spcBef>
          <a:spcPts val="0"/>
        </a:spcBef>
        <a:spcAft>
          <a:spcPts val="1800"/>
        </a:spcAft>
        <a:buClr>
          <a:schemeClr val="tx2"/>
        </a:buClr>
        <a:buFont typeface="Calibri" panose="020F0502020204030204" pitchFamily="34" charset="0"/>
        <a:buChar char="—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360000" algn="l" defTabSz="914400" rtl="0" eaLnBrk="1" latinLnBrk="0" hangingPunct="1">
        <a:lnSpc>
          <a:spcPct val="114000"/>
        </a:lnSpc>
        <a:spcBef>
          <a:spcPts val="0"/>
        </a:spcBef>
        <a:spcAft>
          <a:spcPts val="1800"/>
        </a:spcAft>
        <a:buClr>
          <a:schemeClr val="tx2"/>
        </a:buClr>
        <a:buFont typeface="Calibri" panose="020F0502020204030204" pitchFamily="34" charset="0"/>
        <a:buChar char="—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360000" algn="l" defTabSz="914400" rtl="0" eaLnBrk="1" latinLnBrk="0" hangingPunct="1">
        <a:lnSpc>
          <a:spcPct val="114000"/>
        </a:lnSpc>
        <a:spcBef>
          <a:spcPts val="0"/>
        </a:spcBef>
        <a:spcAft>
          <a:spcPts val="1800"/>
        </a:spcAft>
        <a:buClr>
          <a:schemeClr val="tx2"/>
        </a:buClr>
        <a:buFont typeface="Calibri" panose="020F0502020204030204" pitchFamily="34" charset="0"/>
        <a:buChar char="—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60000" indent="-360000" algn="l" defTabSz="914400" rtl="0" eaLnBrk="1" latinLnBrk="0" hangingPunct="1">
        <a:lnSpc>
          <a:spcPct val="114000"/>
        </a:lnSpc>
        <a:spcBef>
          <a:spcPts val="0"/>
        </a:spcBef>
        <a:spcAft>
          <a:spcPts val="1800"/>
        </a:spcAft>
        <a:buClr>
          <a:schemeClr val="tx2"/>
        </a:buClr>
        <a:buFont typeface="+mj-lt"/>
        <a:buAutoNum type="arabicPeriod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47738" y="1830388"/>
            <a:ext cx="5076825" cy="1828193"/>
          </a:xfrm>
        </p:spPr>
        <p:txBody>
          <a:bodyPr/>
          <a:lstStyle/>
          <a:p>
            <a:r>
              <a:rPr lang="en-GB" dirty="0"/>
              <a:t>Place based giving literature review</a:t>
            </a:r>
            <a:br>
              <a:rPr lang="en-GB" dirty="0">
                <a:solidFill>
                  <a:schemeClr val="bg1"/>
                </a:solidFill>
              </a:rPr>
            </a:b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londonfunders.org.uk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47325" y="3528060"/>
            <a:ext cx="5076825" cy="1295400"/>
          </a:xfrm>
        </p:spPr>
        <p:txBody>
          <a:bodyPr/>
          <a:lstStyle/>
          <a:p>
            <a:r>
              <a:rPr lang="en-GB" sz="2400" b="0" i="0" dirty="0">
                <a:effectLst/>
              </a:rPr>
              <a:t>Understanding how place-based giving schemes are defined in recent literature</a:t>
            </a:r>
            <a:br>
              <a:rPr lang="en-GB" sz="2800" dirty="0">
                <a:solidFill>
                  <a:schemeClr val="bg1"/>
                </a:solidFill>
              </a:rPr>
            </a:b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August 2024</a:t>
            </a:r>
          </a:p>
        </p:txBody>
      </p:sp>
    </p:spTree>
    <p:extLst>
      <p:ext uri="{BB962C8B-B14F-4D97-AF65-F5344CB8AC3E}">
        <p14:creationId xmlns:p14="http://schemas.microsoft.com/office/powerpoint/2010/main" val="364601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" b="8"/>
          <a:stretch/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9346A5-94A9-49D9-AEFC-34AF1F7A20E9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024563" y="1430337"/>
            <a:ext cx="4896000" cy="3997325"/>
          </a:xfrm>
        </p:spPr>
        <p:txBody>
          <a:bodyPr/>
          <a:lstStyle/>
          <a:p>
            <a:r>
              <a:rPr lang="en-GB" dirty="0"/>
              <a:t>The following gaps were identified in the literature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Long term impact assessment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Scalability of successful models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Quantitative DEI metrics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Integration of crisis management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Effectiveness/Impact measurement</a:t>
            </a:r>
          </a:p>
          <a:p>
            <a:endParaRPr lang="en-GB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024563" y="682859"/>
            <a:ext cx="4895850" cy="512448"/>
          </a:xfrm>
        </p:spPr>
        <p:txBody>
          <a:bodyPr/>
          <a:lstStyle/>
          <a:p>
            <a:r>
              <a:rPr lang="en-GB" dirty="0"/>
              <a:t>Gaps in literature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5842E3-23E6-B592-110F-456B6F8C2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5288" y="2906204"/>
            <a:ext cx="377985" cy="31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950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londonfunders.org.uk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/>
              <a:t>020 7255 4488 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Info@londonfunders.org.uk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/>
            <a:r>
              <a:rPr lang="en-GB" dirty="0"/>
              <a:t>Building a better London</a:t>
            </a:r>
          </a:p>
          <a:p>
            <a:r>
              <a:rPr lang="en-GB" dirty="0"/>
              <a:t>London Funders is the only cross-sector membership network for funders and investors in London’s civil society.</a:t>
            </a:r>
          </a:p>
        </p:txBody>
      </p:sp>
    </p:spTree>
    <p:extLst>
      <p:ext uri="{BB962C8B-B14F-4D97-AF65-F5344CB8AC3E}">
        <p14:creationId xmlns:p14="http://schemas.microsoft.com/office/powerpoint/2010/main" val="82255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ooter Placeholder 4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Place based giving literature review</a:t>
            </a:r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9346A5-94A9-49D9-AEFC-34AF1F7A20E9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226763" y="775505"/>
            <a:ext cx="6624638" cy="5365749"/>
          </a:xfrm>
        </p:spPr>
        <p:txBody>
          <a:bodyPr/>
          <a:lstStyle/>
          <a:p>
            <a:r>
              <a:rPr lang="en-GB" dirty="0"/>
              <a:t>Over the last two weeks we undertook a literature review to understand how place based giving schemes (PBGS) are defined in recent literature – mainly from organisations and people working on the implementation of PBGS in the UK.</a:t>
            </a:r>
          </a:p>
          <a:p>
            <a:pPr lvl="2"/>
            <a:r>
              <a:rPr lang="en-GB" dirty="0"/>
              <a:t>48 texts were selected through the following steps</a:t>
            </a:r>
          </a:p>
          <a:p>
            <a:pPr marL="817200" lvl="4" indent="-457200">
              <a:buFont typeface="+mj-lt"/>
              <a:buAutoNum type="arabicPeriod"/>
            </a:pPr>
            <a:r>
              <a:rPr lang="en-GB" dirty="0"/>
              <a:t>Review of existing literature within London Funders’ database.</a:t>
            </a:r>
          </a:p>
          <a:p>
            <a:pPr marL="817200" lvl="4" indent="-457200">
              <a:buFont typeface="+mj-lt"/>
              <a:buAutoNum type="arabicPeriod"/>
            </a:pPr>
            <a:r>
              <a:rPr lang="en-GB" dirty="0"/>
              <a:t>Literature recommended by peers and professionals working in the sector.  </a:t>
            </a:r>
          </a:p>
          <a:p>
            <a:pPr marL="817200" lvl="4" indent="-457200">
              <a:buFont typeface="+mj-lt"/>
              <a:buAutoNum type="arabicPeriod"/>
            </a:pPr>
            <a:r>
              <a:rPr lang="en-GB" dirty="0"/>
              <a:t>Literature recommended by an academic working on the topic.</a:t>
            </a:r>
          </a:p>
          <a:p>
            <a:pPr marL="360000" lvl="4" indent="0">
              <a:buNone/>
            </a:pPr>
            <a:r>
              <a:rPr lang="en-GB" dirty="0"/>
              <a:t>A thorough analysis was conducted of how they define PBGS, and major learning and gaps were identified.</a:t>
            </a:r>
          </a:p>
          <a:p>
            <a:pPr marL="360000" lvl="4" indent="0">
              <a:buNone/>
            </a:pPr>
            <a:endParaRPr lang="en-GB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839789" y="682859"/>
            <a:ext cx="3168650" cy="512448"/>
          </a:xfrm>
        </p:spPr>
        <p:txBody>
          <a:bodyPr/>
          <a:lstStyle/>
          <a:p>
            <a:r>
              <a:rPr lang="en-GB" dirty="0"/>
              <a:t>Methodology</a:t>
            </a:r>
          </a:p>
        </p:txBody>
      </p:sp>
      <p:pic>
        <p:nvPicPr>
          <p:cNvPr id="30" name="Picture Placeholder 7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" b="1699"/>
          <a:stretch/>
        </p:blipFill>
        <p:spPr bwMode="gray"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632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9346A5-94A9-49D9-AEFC-34AF1F7A20E9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839787" y="1522832"/>
            <a:ext cx="10340047" cy="1419240"/>
          </a:xfrm>
        </p:spPr>
        <p:txBody>
          <a:bodyPr/>
          <a:lstStyle/>
          <a:p>
            <a:pPr lvl="1"/>
            <a:r>
              <a:rPr lang="en-GB" dirty="0"/>
              <a:t>Core principles</a:t>
            </a:r>
          </a:p>
          <a:p>
            <a:r>
              <a:rPr lang="en-GB" dirty="0"/>
              <a:t>Existing literature on place based giving provides some guidance on defining the place based giving movement. It is driven by the following core principes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39787" y="3153900"/>
            <a:ext cx="4612107" cy="2904000"/>
          </a:xfrm>
        </p:spPr>
        <p:txBody>
          <a:bodyPr/>
          <a:lstStyle/>
          <a:p>
            <a:pPr marL="342900" lvl="2" indent="-342900">
              <a:buFont typeface="Wingdings" panose="05000000000000000000" pitchFamily="2" charset="2"/>
              <a:buChar char="Ø"/>
            </a:pPr>
            <a:r>
              <a:rPr lang="en-GB" sz="2000" b="1" dirty="0">
                <a:latin typeface="+mn-lt"/>
              </a:rPr>
              <a:t>Collaboration – </a:t>
            </a:r>
            <a:r>
              <a:rPr lang="en-GB" sz="2000" dirty="0">
                <a:latin typeface="+mn-lt"/>
              </a:rPr>
              <a:t>There's a strong emphasis on bringing together various stakeholders (residents, businesses, charities, public sector) to work collectively.</a:t>
            </a:r>
          </a:p>
          <a:p>
            <a:pPr marL="342900" lvl="2" indent="-342900">
              <a:buFont typeface="Wingdings" panose="05000000000000000000" pitchFamily="2" charset="2"/>
              <a:buChar char="Ø"/>
            </a:pPr>
            <a:r>
              <a:rPr lang="en-GB" sz="2000" b="1" dirty="0">
                <a:latin typeface="+mn-lt"/>
              </a:rPr>
              <a:t>Community-Centric - </a:t>
            </a:r>
            <a:r>
              <a:rPr lang="en-GB" sz="2000" dirty="0">
                <a:latin typeface="+mn-lt"/>
              </a:rPr>
              <a:t>Local people are empowered to identify needs and act on issues that matter to them. 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Definition</a:t>
            </a:r>
          </a:p>
        </p:txBody>
      </p:sp>
      <p:sp>
        <p:nvSpPr>
          <p:cNvPr id="3" name="Content Placeholder 9">
            <a:extLst>
              <a:ext uri="{FF2B5EF4-FFF2-40B4-BE49-F238E27FC236}">
                <a16:creationId xmlns:a16="http://schemas.microsoft.com/office/drawing/2014/main" id="{9903AF08-3D9E-E3ED-7F33-73CD5FCC4288}"/>
              </a:ext>
            </a:extLst>
          </p:cNvPr>
          <p:cNvSpPr txBox="1">
            <a:spLocks/>
          </p:cNvSpPr>
          <p:nvPr/>
        </p:nvSpPr>
        <p:spPr bwMode="gray">
          <a:xfrm>
            <a:off x="5719462" y="3152163"/>
            <a:ext cx="4612107" cy="30813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Font typeface="Calibri" panose="020F0502020204030204" pitchFamily="34" charset="0"/>
              <a:buNone/>
              <a:defRPr sz="2100" b="0" kern="120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3pPr>
            <a:lvl4pPr marL="360000" indent="-3600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Calibri" panose="020F0502020204030204" pitchFamily="34" charset="0"/>
              <a:buChar char="—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3600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Calibri" panose="020F0502020204030204" pitchFamily="34" charset="0"/>
              <a:buChar char="—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3600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Calibri" panose="020F0502020204030204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3600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+mj-lt"/>
              <a:buAutoNum type="arabi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2" indent="-342900">
              <a:buFont typeface="Wingdings" panose="05000000000000000000" pitchFamily="2" charset="2"/>
              <a:buChar char="Ø"/>
            </a:pPr>
            <a:r>
              <a:rPr lang="en-GB" sz="2000" b="1" dirty="0">
                <a:latin typeface="+mn-lt"/>
              </a:rPr>
              <a:t>Resource Mobilisation </a:t>
            </a:r>
            <a:r>
              <a:rPr lang="en-GB" sz="2000" dirty="0">
                <a:latin typeface="+mn-lt"/>
              </a:rPr>
              <a:t>- Place-based giving goes beyond just money. It involves mobilising various resources like time, skills, connections, and in-kind donations. </a:t>
            </a:r>
          </a:p>
          <a:p>
            <a:pPr marL="342900" lvl="2" indent="-342900">
              <a:buFont typeface="Wingdings" panose="05000000000000000000" pitchFamily="2" charset="2"/>
              <a:buChar char="Ø"/>
            </a:pPr>
            <a:r>
              <a:rPr lang="en-GB" sz="2000" b="1" dirty="0">
                <a:latin typeface="+mn-lt"/>
              </a:rPr>
              <a:t>Long-Term Commitment </a:t>
            </a:r>
            <a:r>
              <a:rPr lang="en-GB" sz="2000" dirty="0">
                <a:latin typeface="+mn-lt"/>
              </a:rPr>
              <a:t>- These initiatives are characterised by a focus on building trust and working together for sustained positive change. </a:t>
            </a:r>
          </a:p>
        </p:txBody>
      </p:sp>
      <p:sp>
        <p:nvSpPr>
          <p:cNvPr id="4" name="Footer Placeholder 45">
            <a:extLst>
              <a:ext uri="{FF2B5EF4-FFF2-40B4-BE49-F238E27FC236}">
                <a16:creationId xmlns:a16="http://schemas.microsoft.com/office/drawing/2014/main" id="{09B3C328-7ED5-B67A-B85E-92B7178B4F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 rot="16200000">
            <a:off x="10084629" y="4334676"/>
            <a:ext cx="3081320" cy="365125"/>
          </a:xfrm>
        </p:spPr>
        <p:txBody>
          <a:bodyPr/>
          <a:lstStyle/>
          <a:p>
            <a:r>
              <a:rPr lang="en-GB" dirty="0"/>
              <a:t>Place based giving literature review</a:t>
            </a:r>
          </a:p>
        </p:txBody>
      </p:sp>
    </p:spTree>
    <p:extLst>
      <p:ext uri="{BB962C8B-B14F-4D97-AF65-F5344CB8AC3E}">
        <p14:creationId xmlns:p14="http://schemas.microsoft.com/office/powerpoint/2010/main" val="2814520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9346A5-94A9-49D9-AEFC-34AF1F7A20E9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839787" y="1402061"/>
            <a:ext cx="10340047" cy="1419240"/>
          </a:xfrm>
        </p:spPr>
        <p:txBody>
          <a:bodyPr/>
          <a:lstStyle/>
          <a:p>
            <a:pPr lvl="1"/>
            <a:r>
              <a:rPr lang="en-GB" dirty="0"/>
              <a:t>A collaborative approach to philanthropy</a:t>
            </a:r>
          </a:p>
          <a:p>
            <a:r>
              <a:rPr lang="en-GB" dirty="0"/>
              <a:t>Literature also defines place based giving as a collaborative approach to philanthropy that devolved power to the people and democratises the resource allocation process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39788" y="2942072"/>
            <a:ext cx="4715624" cy="3807619"/>
          </a:xfrm>
        </p:spPr>
        <p:txBody>
          <a:bodyPr/>
          <a:lstStyle/>
          <a:p>
            <a:pPr marL="342900" lvl="2" indent="-342900">
              <a:buFont typeface="Wingdings" panose="05000000000000000000" pitchFamily="2" charset="2"/>
              <a:buChar char="Ø"/>
            </a:pPr>
            <a:r>
              <a:rPr lang="en-GB" sz="2000" b="1" dirty="0">
                <a:latin typeface="+mn-lt"/>
              </a:rPr>
              <a:t>Focus on local needs - </a:t>
            </a:r>
            <a:r>
              <a:rPr lang="en-GB" sz="2000" dirty="0">
                <a:latin typeface="+mn-lt"/>
              </a:rPr>
              <a:t>Addressing complex community issues requires collaboration across sectors and a deep understanding of the local context</a:t>
            </a:r>
          </a:p>
          <a:p>
            <a:pPr marL="342900" lvl="2" indent="-342900">
              <a:buFont typeface="Wingdings" panose="05000000000000000000" pitchFamily="2" charset="2"/>
              <a:buChar char="Ø"/>
            </a:pPr>
            <a:r>
              <a:rPr lang="en-GB" sz="2000" b="1" dirty="0">
                <a:latin typeface="+mn-lt"/>
              </a:rPr>
              <a:t>Shared power and decision-making - </a:t>
            </a:r>
            <a:r>
              <a:rPr lang="en-GB" sz="2000" dirty="0">
                <a:latin typeface="+mn-lt"/>
              </a:rPr>
              <a:t>Place-based giving emphasizes empowering local communities and relinquishing control by funders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Definition</a:t>
            </a:r>
          </a:p>
        </p:txBody>
      </p:sp>
      <p:sp>
        <p:nvSpPr>
          <p:cNvPr id="3" name="Content Placeholder 9">
            <a:extLst>
              <a:ext uri="{FF2B5EF4-FFF2-40B4-BE49-F238E27FC236}">
                <a16:creationId xmlns:a16="http://schemas.microsoft.com/office/drawing/2014/main" id="{B1607D24-8A36-A6EE-3342-970539C12C3A}"/>
              </a:ext>
            </a:extLst>
          </p:cNvPr>
          <p:cNvSpPr txBox="1">
            <a:spLocks/>
          </p:cNvSpPr>
          <p:nvPr/>
        </p:nvSpPr>
        <p:spPr bwMode="gray">
          <a:xfrm>
            <a:off x="6093125" y="2942072"/>
            <a:ext cx="5086710" cy="38076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Font typeface="Calibri" panose="020F0502020204030204" pitchFamily="34" charset="0"/>
              <a:buNone/>
              <a:defRPr sz="2100" b="0" kern="120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3pPr>
            <a:lvl4pPr marL="360000" indent="-3600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Calibri" panose="020F0502020204030204" pitchFamily="34" charset="0"/>
              <a:buChar char="—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3600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Calibri" panose="020F0502020204030204" pitchFamily="34" charset="0"/>
              <a:buChar char="—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3600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Calibri" panose="020F0502020204030204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3600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+mj-lt"/>
              <a:buAutoNum type="arabi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2" indent="-342900">
              <a:buFont typeface="Wingdings" panose="05000000000000000000" pitchFamily="2" charset="2"/>
              <a:buChar char="Ø"/>
            </a:pPr>
            <a:r>
              <a:rPr lang="en-GB" sz="2000" b="1" dirty="0">
                <a:latin typeface="+mn-lt"/>
              </a:rPr>
              <a:t>Connectors and conveners - </a:t>
            </a:r>
            <a:r>
              <a:rPr lang="en-GB" sz="2000" dirty="0">
                <a:latin typeface="+mn-lt"/>
              </a:rPr>
              <a:t> Schemes act as platforms for bringing people together and facilitating collaboration</a:t>
            </a:r>
          </a:p>
          <a:p>
            <a:pPr marL="342900" lvl="2" indent="-342900">
              <a:buFont typeface="Wingdings" panose="05000000000000000000" pitchFamily="2" charset="2"/>
              <a:buChar char="Ø"/>
            </a:pPr>
            <a:r>
              <a:rPr lang="en-GB" sz="2000" b="1" dirty="0">
                <a:latin typeface="+mn-lt"/>
              </a:rPr>
              <a:t>Tackling inequality - </a:t>
            </a:r>
            <a:r>
              <a:rPr lang="en-GB" sz="2000" dirty="0">
                <a:latin typeface="+mn-lt"/>
              </a:rPr>
              <a:t>A core aim is to address social injustices and build a more equitable society</a:t>
            </a:r>
          </a:p>
          <a:p>
            <a:pPr marL="342900" lvl="2" indent="-342900">
              <a:buFont typeface="Wingdings" panose="05000000000000000000" pitchFamily="2" charset="2"/>
              <a:buChar char="Ø"/>
            </a:pPr>
            <a:r>
              <a:rPr lang="en-GB" sz="2000" b="1" dirty="0">
                <a:latin typeface="+mn-lt"/>
              </a:rPr>
              <a:t>Beyond grants </a:t>
            </a:r>
            <a:r>
              <a:rPr lang="en-GB" sz="2000" dirty="0">
                <a:latin typeface="+mn-lt"/>
              </a:rPr>
              <a:t>- While grants are a component, place-based giving focuses on mobilising diverse resources and fostering innovative solutions</a:t>
            </a:r>
          </a:p>
        </p:txBody>
      </p:sp>
      <p:sp>
        <p:nvSpPr>
          <p:cNvPr id="4" name="Footer Placeholder 45">
            <a:extLst>
              <a:ext uri="{FF2B5EF4-FFF2-40B4-BE49-F238E27FC236}">
                <a16:creationId xmlns:a16="http://schemas.microsoft.com/office/drawing/2014/main" id="{383091D9-B2C8-4A4D-31D4-0717F61882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 rot="16200000">
            <a:off x="10084629" y="4334676"/>
            <a:ext cx="3081320" cy="365125"/>
          </a:xfrm>
        </p:spPr>
        <p:txBody>
          <a:bodyPr/>
          <a:lstStyle/>
          <a:p>
            <a:r>
              <a:rPr lang="en-GB" dirty="0"/>
              <a:t>Place based giving literature review</a:t>
            </a:r>
          </a:p>
        </p:txBody>
      </p:sp>
    </p:spTree>
    <p:extLst>
      <p:ext uri="{BB962C8B-B14F-4D97-AF65-F5344CB8AC3E}">
        <p14:creationId xmlns:p14="http://schemas.microsoft.com/office/powerpoint/2010/main" val="921033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2" b="7832"/>
          <a:stretch>
            <a:fillRect/>
          </a:stretch>
        </p:blipFill>
        <p:spPr/>
      </p:pic>
      <p:sp>
        <p:nvSpPr>
          <p:cNvPr id="34" name="Text Placeholder 3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1" algn="ctr"/>
            <a:endParaRPr lang="en-GB" dirty="0"/>
          </a:p>
          <a:p>
            <a:pPr lvl="1" algn="ctr"/>
            <a:r>
              <a:rPr lang="en-GB" dirty="0"/>
              <a:t>Overall, place-based giving is a collaborative approach to philanthropy that leverages local assets and empowers communities to address their own challenges. </a:t>
            </a:r>
          </a:p>
        </p:txBody>
      </p:sp>
    </p:spTree>
    <p:extLst>
      <p:ext uri="{BB962C8B-B14F-4D97-AF65-F5344CB8AC3E}">
        <p14:creationId xmlns:p14="http://schemas.microsoft.com/office/powerpoint/2010/main" val="2614791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9346A5-94A9-49D9-AEFC-34AF1F7A20E9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839788" y="1436611"/>
            <a:ext cx="4052284" cy="2255538"/>
          </a:xfrm>
        </p:spPr>
        <p:txBody>
          <a:bodyPr/>
          <a:lstStyle/>
          <a:p>
            <a:r>
              <a:rPr lang="en-GB" dirty="0"/>
              <a:t>Based on a word-frequency analysis of the 48 documents, the following descriptors were the most frequently used. The size of the words is correlated with the frequency of their usage.</a:t>
            </a:r>
          </a:p>
          <a:p>
            <a:r>
              <a:rPr lang="en-GB" dirty="0"/>
              <a:t>The word cloud aligns with the review of place-based giving definitions which focus on community, people, partners based locally and discuss the importance of building trust-based partnerships for place-based giving schemes to thrive. Given that most the reviewed literature is London-based, the high usage of “London” as a term is also not surprising.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Word Cloud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E4E5BD8-22C0-6658-C040-8B6957C37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742" y="946008"/>
            <a:ext cx="6223877" cy="522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45">
            <a:extLst>
              <a:ext uri="{FF2B5EF4-FFF2-40B4-BE49-F238E27FC236}">
                <a16:creationId xmlns:a16="http://schemas.microsoft.com/office/drawing/2014/main" id="{6B6DE1BC-60B5-7A31-D4D6-892DEC8AC9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 rot="16200000">
            <a:off x="10084629" y="4334676"/>
            <a:ext cx="3081320" cy="365125"/>
          </a:xfrm>
        </p:spPr>
        <p:txBody>
          <a:bodyPr/>
          <a:lstStyle/>
          <a:p>
            <a:r>
              <a:rPr lang="en-GB" dirty="0"/>
              <a:t>Place based giving literature review</a:t>
            </a:r>
          </a:p>
        </p:txBody>
      </p:sp>
    </p:spTree>
    <p:extLst>
      <p:ext uri="{BB962C8B-B14F-4D97-AF65-F5344CB8AC3E}">
        <p14:creationId xmlns:p14="http://schemas.microsoft.com/office/powerpoint/2010/main" val="1051389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 Placeholder 5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9346A5-94A9-49D9-AEFC-34AF1F7A20E9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411983" y="682859"/>
            <a:ext cx="6624638" cy="5365749"/>
          </a:xfrm>
        </p:spPr>
        <p:txBody>
          <a:bodyPr/>
          <a:lstStyle/>
          <a:p>
            <a:r>
              <a:rPr lang="en-GB" dirty="0"/>
              <a:t>The context of place based giving in the UK is deeply influenced by historical, economic and policy factors. The literature review highlighted: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Historical roots and development – historical background of PBGS and its modern evolution.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Economic and policy context – Impact of economic recession and austerity, the decline in community cohesion and policy shifts and localism.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Current landscape – diverse approaches and new models of giving</a:t>
            </a:r>
          </a:p>
          <a:p>
            <a:pPr marL="360000" lvl="4" indent="0">
              <a:buNone/>
            </a:pPr>
            <a:endParaRPr lang="en-GB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839789" y="682859"/>
            <a:ext cx="3168650" cy="512448"/>
          </a:xfrm>
        </p:spPr>
        <p:txBody>
          <a:bodyPr/>
          <a:lstStyle/>
          <a:p>
            <a:r>
              <a:rPr lang="en-GB" dirty="0"/>
              <a:t>Context</a:t>
            </a:r>
          </a:p>
        </p:txBody>
      </p:sp>
      <p:pic>
        <p:nvPicPr>
          <p:cNvPr id="30" name="Picture Placeholder 7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" b="1699"/>
          <a:stretch/>
        </p:blipFill>
        <p:spPr bwMode="gray">
          <a:prstGeom prst="rect">
            <a:avLst/>
          </a:prstGeom>
          <a:noFill/>
        </p:spPr>
      </p:pic>
      <p:sp>
        <p:nvSpPr>
          <p:cNvPr id="2" name="Footer Placeholder 45">
            <a:extLst>
              <a:ext uri="{FF2B5EF4-FFF2-40B4-BE49-F238E27FC236}">
                <a16:creationId xmlns:a16="http://schemas.microsoft.com/office/drawing/2014/main" id="{D8345BD8-5972-56DD-7D14-A4A5FAC2ED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 rot="16200000">
            <a:off x="10084629" y="4334676"/>
            <a:ext cx="3081320" cy="365125"/>
          </a:xfrm>
        </p:spPr>
        <p:txBody>
          <a:bodyPr/>
          <a:lstStyle/>
          <a:p>
            <a:r>
              <a:rPr lang="en-GB" dirty="0"/>
              <a:t>Place based giving literature review</a:t>
            </a:r>
          </a:p>
        </p:txBody>
      </p:sp>
    </p:spTree>
    <p:extLst>
      <p:ext uri="{BB962C8B-B14F-4D97-AF65-F5344CB8AC3E}">
        <p14:creationId xmlns:p14="http://schemas.microsoft.com/office/powerpoint/2010/main" val="1992490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" b="8"/>
          <a:stretch/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9346A5-94A9-49D9-AEFC-34AF1F7A20E9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024563" y="1430337"/>
            <a:ext cx="4896000" cy="3997325"/>
          </a:xfrm>
        </p:spPr>
        <p:txBody>
          <a:bodyPr/>
          <a:lstStyle/>
          <a:p>
            <a:r>
              <a:rPr lang="en-GB" dirty="0"/>
              <a:t>Key learning from place based giving schemes include: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Community engagement and local embeddedness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Collaboration and flexibility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Asset based approach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Building community resilience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Shifting power dynamics and participatory decision-making</a:t>
            </a:r>
          </a:p>
          <a:p>
            <a:endParaRPr lang="en-GB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024563" y="682859"/>
            <a:ext cx="4895850" cy="512448"/>
          </a:xfrm>
        </p:spPr>
        <p:txBody>
          <a:bodyPr/>
          <a:lstStyle/>
          <a:p>
            <a:r>
              <a:rPr lang="en-GB" dirty="0"/>
              <a:t>Learning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13B233-EA84-B61A-E7AB-8BC9403AA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5288" y="2906204"/>
            <a:ext cx="377985" cy="31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35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" b="8"/>
          <a:stretch/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9346A5-94A9-49D9-AEFC-34AF1F7A20E9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024563" y="1430337"/>
            <a:ext cx="5051754" cy="3997325"/>
          </a:xfrm>
        </p:spPr>
        <p:txBody>
          <a:bodyPr/>
          <a:lstStyle/>
          <a:p>
            <a:r>
              <a:rPr lang="en-GB" dirty="0"/>
              <a:t>PBGS face several persistent challenges that hinder effectiveness. The key challenges notes were: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Policy flux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Reliance on short term funding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Power imbalance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Representation</a:t>
            </a:r>
          </a:p>
          <a:p>
            <a:endParaRPr lang="en-GB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024563" y="682859"/>
            <a:ext cx="4895850" cy="512448"/>
          </a:xfrm>
        </p:spPr>
        <p:txBody>
          <a:bodyPr/>
          <a:lstStyle/>
          <a:p>
            <a:r>
              <a:rPr lang="en-GB" dirty="0"/>
              <a:t>Challenges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CF21B5-A7F5-6FB6-D8E9-D9241FEDF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5288" y="2906204"/>
            <a:ext cx="377985" cy="31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03429"/>
      </p:ext>
    </p:extLst>
  </p:cSld>
  <p:clrMapOvr>
    <a:masterClrMapping/>
  </p:clrMapOvr>
</p:sld>
</file>

<file path=ppt/theme/theme1.xml><?xml version="1.0" encoding="utf-8"?>
<a:theme xmlns:a="http://schemas.openxmlformats.org/drawingml/2006/main" name="London Funders">
  <a:themeElements>
    <a:clrScheme name="London Funders">
      <a:dk1>
        <a:sysClr val="windowText" lastClr="000000"/>
      </a:dk1>
      <a:lt1>
        <a:sysClr val="window" lastClr="FFFFFF"/>
      </a:lt1>
      <a:dk2>
        <a:srgbClr val="C7047E"/>
      </a:dk2>
      <a:lt2>
        <a:srgbClr val="FEF3F2"/>
      </a:lt2>
      <a:accent1>
        <a:srgbClr val="FFCF4E"/>
      </a:accent1>
      <a:accent2>
        <a:srgbClr val="FFF5DC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0000"/>
      </a:folHlink>
    </a:clrScheme>
    <a:fontScheme name="London Funders">
      <a:majorFont>
        <a:latin typeface="Calibre Bold"/>
        <a:ea typeface=""/>
        <a:cs typeface=""/>
      </a:majorFont>
      <a:minorFont>
        <a:latin typeface="Calibr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 w="12700">
          <a:solidFill>
            <a:schemeClr val="accent1"/>
          </a:solidFill>
        </a:ln>
      </a:spPr>
      <a:bodyPr lIns="252000" tIns="216000" rIns="252000" bIns="252000" rtlCol="0" anchor="t" anchorCtr="0"/>
      <a:lstStyle>
        <a:defPPr algn="ctr">
          <a:defRPr sz="20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ondon Funders_PowerPoint Template_V1" id="{9C5870FE-6B4F-46B4-9145-E0F2A9938D9E}" vid="{C5EDC339-09AF-48D5-BF52-4DEB57F4D1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c6d8a1-fcfc-49f1-a6de-fcb0feaf700a" xsi:nil="true"/>
    <lcf76f155ced4ddcb4097134ff3c332f xmlns="1d3e7ae0-a111-4f7f-b0e8-274c401a14d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9B5EDB9AF30049BA9235DA3D725854" ma:contentTypeVersion="18" ma:contentTypeDescription="Create a new document." ma:contentTypeScope="" ma:versionID="6e018f789f3fd2a87c718a1e3a783e4b">
  <xsd:schema xmlns:xsd="http://www.w3.org/2001/XMLSchema" xmlns:xs="http://www.w3.org/2001/XMLSchema" xmlns:p="http://schemas.microsoft.com/office/2006/metadata/properties" xmlns:ns2="1d3e7ae0-a111-4f7f-b0e8-274c401a14d2" xmlns:ns3="bec6d8a1-fcfc-49f1-a6de-fcb0feaf700a" targetNamespace="http://schemas.microsoft.com/office/2006/metadata/properties" ma:root="true" ma:fieldsID="754731f989139cd957113757a3a5bcda" ns2:_="" ns3:_="">
    <xsd:import namespace="1d3e7ae0-a111-4f7f-b0e8-274c401a14d2"/>
    <xsd:import namespace="bec6d8a1-fcfc-49f1-a6de-fcb0feaf70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3e7ae0-a111-4f7f-b0e8-274c401a14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d323cf4-0c46-4e3f-a809-da57f772a5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c6d8a1-fcfc-49f1-a6de-fcb0feaf700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9513893-a693-4a6f-9926-7690e285c1a7}" ma:internalName="TaxCatchAll" ma:showField="CatchAllData" ma:web="bec6d8a1-fcfc-49f1-a6de-fcb0feaf70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8D0DDC-ADF9-4D80-AC27-ECA12A3F1805}">
  <ds:schemaRefs>
    <ds:schemaRef ds:uri="http://purl.org/dc/dcmitype/"/>
    <ds:schemaRef ds:uri="http://purl.org/dc/terms/"/>
    <ds:schemaRef ds:uri="bec6d8a1-fcfc-49f1-a6de-fcb0feaf700a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www.w3.org/XML/1998/namespace"/>
    <ds:schemaRef ds:uri="1d3e7ae0-a111-4f7f-b0e8-274c401a14d2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B31316B-A740-4BDD-8903-0C7524BA4D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CFA112-FC06-42A5-99D6-A8402038AE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3e7ae0-a111-4f7f-b0e8-274c401a14d2"/>
    <ds:schemaRef ds:uri="bec6d8a1-fcfc-49f1-a6de-fcb0feaf70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2023 London Funders_PowerPoint Template</Template>
  <TotalTime>40</TotalTime>
  <Words>744</Words>
  <Application>Microsoft Office PowerPoint</Application>
  <PresentationFormat>Widescreen</PresentationFormat>
  <Paragraphs>78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Calibre Bold</vt:lpstr>
      <vt:lpstr>Calibre Light</vt:lpstr>
      <vt:lpstr>Calibre Semibold</vt:lpstr>
      <vt:lpstr>Calibri</vt:lpstr>
      <vt:lpstr>Wingdings</vt:lpstr>
      <vt:lpstr>London Funders</vt:lpstr>
      <vt:lpstr>Place based giving literature review </vt:lpstr>
      <vt:lpstr>Methodology</vt:lpstr>
      <vt:lpstr>Definition</vt:lpstr>
      <vt:lpstr>Definition</vt:lpstr>
      <vt:lpstr>PowerPoint Presentation</vt:lpstr>
      <vt:lpstr>Word Cloud</vt:lpstr>
      <vt:lpstr>Context</vt:lpstr>
      <vt:lpstr>Learning</vt:lpstr>
      <vt:lpstr>Challenges</vt:lpstr>
      <vt:lpstr>Gaps in literature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Saboohi Bukhari</dc:creator>
  <cp:lastModifiedBy>Saboohi Bukhari</cp:lastModifiedBy>
  <cp:revision>1</cp:revision>
  <dcterms:created xsi:type="dcterms:W3CDTF">2024-08-28T21:25:25Z</dcterms:created>
  <dcterms:modified xsi:type="dcterms:W3CDTF">2024-08-28T22:05:48Z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0x0101006A9B5EDB9AF30049BA9235DA3D725854</vt:lpwstr>
  </property>
  <property fmtid="{D5CDD505-2E9C-101B-9397-08002B2CF9AE}" pid="3" name="MediaServiceImageTags">
    <vt:lpwstr/>
  </property>
</Properties>
</file>