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1638">
          <p15:clr>
            <a:srgbClr val="A4A3A4"/>
          </p15:clr>
        </p15:guide>
        <p15:guide id="3" pos="3840">
          <p15:clr>
            <a:srgbClr val="A4A3A4"/>
          </p15:clr>
        </p15:guide>
      </p15:sldGuideLst>
    </p:ext>
    <p:ext uri="GoogleSlidesCustomDataVersion2">
      <go:slidesCustomData xmlns:go="http://customooxmlschemas.google.com/" r:id="rId44" roundtripDataSignature="AMtx7miht4iWZuDNWzrQw688BUL6ktTD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E4FDC6-EEBD-48A6-8936-D0887802511D}">
  <a:tblStyle styleId="{21E4FDC6-EEBD-48A6-8936-D0887802511D}" styleName="Table_0">
    <a:wholeTbl>
      <a:tcTxStyle b="off" i="off">
        <a:font>
          <a:latin typeface="Calibre Light"/>
          <a:ea typeface="Calibre Light"/>
          <a:cs typeface="Calibre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6E8"/>
          </a:solidFill>
        </a:fill>
      </a:tcStyle>
    </a:wholeTbl>
    <a:band1H>
      <a:tcTxStyle/>
      <a:tcStyle>
        <a:fill>
          <a:solidFill>
            <a:srgbClr val="FFEDCF"/>
          </a:solidFill>
        </a:fill>
      </a:tcStyle>
    </a:band1H>
    <a:band2H>
      <a:tcTxStyle/>
    </a:band2H>
    <a:band1V>
      <a:tcTxStyle/>
      <a:tcStyle>
        <a:fill>
          <a:solidFill>
            <a:srgbClr val="FFEDCF"/>
          </a:solidFill>
        </a:fill>
      </a:tcStyle>
    </a:band1V>
    <a:band2V>
      <a:tcTxStyle/>
    </a:band2V>
    <a:lastCol>
      <a:tcTxStyle b="on" i="off">
        <a:font>
          <a:latin typeface="Calibre Light"/>
          <a:ea typeface="Calibre Light"/>
          <a:cs typeface="Calibre Light"/>
        </a:font>
        <a:schemeClr val="lt1"/>
      </a:tcTxStyle>
      <a:tcStyle>
        <a:fill>
          <a:solidFill>
            <a:schemeClr val="accent1"/>
          </a:solidFill>
        </a:fill>
      </a:tcStyle>
    </a:lastCol>
    <a:firstCol>
      <a:tcTxStyle b="on" i="off">
        <a:font>
          <a:latin typeface="Calibre Light"/>
          <a:ea typeface="Calibre Light"/>
          <a:cs typeface="Calibre Light"/>
        </a:font>
        <a:schemeClr val="lt1"/>
      </a:tcTxStyle>
      <a:tcStyle>
        <a:fill>
          <a:solidFill>
            <a:schemeClr val="accent1"/>
          </a:solidFill>
        </a:fill>
      </a:tcStyle>
    </a:firstCol>
    <a:lastRow>
      <a:tcTxStyle b="on" i="off">
        <a:font>
          <a:latin typeface="Calibre Light"/>
          <a:ea typeface="Calibre Light"/>
          <a:cs typeface="Calibre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e Light"/>
          <a:ea typeface="Calibre Light"/>
          <a:cs typeface="Calibre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638"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Governance</a:t>
            </a:r>
            <a:endParaRPr/>
          </a:p>
        </p:txBody>
      </p:sp>
      <p:sp>
        <p:nvSpPr>
          <p:cNvPr id="224" name="Google Shape;22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254" name="Google Shape;2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264" name="Google Shape;2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284" name="Google Shape;28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301" name="Google Shape;3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320" name="Google Shape;32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rPr lang="en-GB" sz="1800">
                <a:solidFill>
                  <a:srgbClr val="000000"/>
                </a:solidFill>
                <a:latin typeface="Times New Roman"/>
                <a:ea typeface="Times New Roman"/>
                <a:cs typeface="Times New Roman"/>
                <a:sym typeface="Times New Roman"/>
              </a:rPr>
              <a:t>                </a:t>
            </a:r>
            <a:endParaRPr sz="1800">
              <a:latin typeface="Arial"/>
              <a:ea typeface="Arial"/>
              <a:cs typeface="Arial"/>
              <a:sym typeface="Arial"/>
            </a:endParaRPr>
          </a:p>
          <a:p>
            <a:pPr indent="-279400" lvl="0" marL="342900" rtl="0" algn="l">
              <a:spcBef>
                <a:spcPts val="0"/>
              </a:spcBef>
              <a:spcAft>
                <a:spcPts val="0"/>
              </a:spcAft>
              <a:buClr>
                <a:schemeClr val="dk1"/>
              </a:buClr>
              <a:buSzPts val="1000"/>
              <a:buFont typeface="Noto Sans Symbols"/>
              <a:buNone/>
            </a:pPr>
            <a:r>
              <a:t/>
            </a:r>
            <a:endParaRPr sz="1800">
              <a:solidFill>
                <a:srgbClr val="1D1C1D"/>
              </a:solidFill>
              <a:latin typeface="Arial"/>
              <a:ea typeface="Arial"/>
              <a:cs typeface="Arial"/>
              <a:sym typeface="Arial"/>
            </a:endParaRPr>
          </a:p>
          <a:p>
            <a:pPr indent="0" lvl="0" marL="0" rtl="0" algn="l">
              <a:spcBef>
                <a:spcPts val="0"/>
              </a:spcBef>
              <a:spcAft>
                <a:spcPts val="0"/>
              </a:spcAft>
              <a:buNone/>
            </a:pPr>
            <a:r>
              <a:t/>
            </a:r>
            <a:endParaRPr/>
          </a:p>
        </p:txBody>
      </p:sp>
      <p:sp>
        <p:nvSpPr>
          <p:cNvPr id="408" name="Google Shape;40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112" name="Google Shape;1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Calibri"/>
              <a:buNone/>
            </a:pPr>
            <a:r>
              <a:rPr b="1" lang="en-GB" sz="1200">
                <a:solidFill>
                  <a:schemeClr val="dk2"/>
                </a:solidFill>
              </a:rPr>
              <a:t>Participatory approaches to inform the Lottery’s participatory strategy</a:t>
            </a:r>
            <a:endParaRPr b="1" sz="1200">
              <a:solidFill>
                <a:schemeClr val="dk2"/>
              </a:solidFill>
            </a:endParaRPr>
          </a:p>
          <a:p>
            <a:pPr indent="0" lvl="0" marL="0" rtl="0" algn="l">
              <a:spcBef>
                <a:spcPts val="0"/>
              </a:spcBef>
              <a:spcAft>
                <a:spcPts val="0"/>
              </a:spcAft>
              <a:buNone/>
            </a:pPr>
            <a:r>
              <a:t/>
            </a:r>
            <a:endParaRPr/>
          </a:p>
        </p:txBody>
      </p:sp>
      <p:sp>
        <p:nvSpPr>
          <p:cNvPr id="439" name="Google Shape;43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 Graphic">
  <p:cSld name="Front Cover / Graphic">
    <p:spTree>
      <p:nvGrpSpPr>
        <p:cNvPr id="16" name="Shape 16"/>
        <p:cNvGrpSpPr/>
        <p:nvPr/>
      </p:nvGrpSpPr>
      <p:grpSpPr>
        <a:xfrm>
          <a:off x="0" y="0"/>
          <a:ext cx="0" cy="0"/>
          <a:chOff x="0" y="0"/>
          <a:chExt cx="0" cy="0"/>
        </a:xfrm>
      </p:grpSpPr>
      <p:grpSp>
        <p:nvGrpSpPr>
          <p:cNvPr id="17" name="Google Shape;17;p39"/>
          <p:cNvGrpSpPr/>
          <p:nvPr/>
        </p:nvGrpSpPr>
        <p:grpSpPr>
          <a:xfrm>
            <a:off x="-1" y="0"/>
            <a:ext cx="12192765" cy="6858000"/>
            <a:chOff x="-1" y="0"/>
            <a:chExt cx="12192765" cy="6858000"/>
          </a:xfrm>
        </p:grpSpPr>
        <p:pic>
          <p:nvPicPr>
            <p:cNvPr id="18" name="Google Shape;18;p39"/>
            <p:cNvPicPr preferRelativeResize="0"/>
            <p:nvPr/>
          </p:nvPicPr>
          <p:blipFill rotWithShape="1">
            <a:blip r:embed="rId2">
              <a:alphaModFix/>
            </a:blip>
            <a:srcRect b="1638" l="6578" r="22610" t="1637"/>
            <a:stretch/>
          </p:blipFill>
          <p:spPr>
            <a:xfrm>
              <a:off x="-1" y="0"/>
              <a:ext cx="12192765" cy="6858000"/>
            </a:xfrm>
            <a:prstGeom prst="rect">
              <a:avLst/>
            </a:prstGeom>
            <a:noFill/>
            <a:ln>
              <a:noFill/>
            </a:ln>
          </p:spPr>
        </p:pic>
        <p:pic>
          <p:nvPicPr>
            <p:cNvPr id="19" name="Google Shape;19;p39"/>
            <p:cNvPicPr preferRelativeResize="0"/>
            <p:nvPr/>
          </p:nvPicPr>
          <p:blipFill rotWithShape="1">
            <a:blip r:embed="rId3">
              <a:alphaModFix/>
            </a:blip>
            <a:srcRect b="6005" l="0" r="33864" t="0"/>
            <a:stretch/>
          </p:blipFill>
          <p:spPr>
            <a:xfrm>
              <a:off x="6550478" y="695559"/>
              <a:ext cx="5641522" cy="6162441"/>
            </a:xfrm>
            <a:prstGeom prst="rect">
              <a:avLst/>
            </a:prstGeom>
            <a:noFill/>
            <a:ln>
              <a:noFill/>
            </a:ln>
          </p:spPr>
        </p:pic>
      </p:grpSp>
      <p:sp>
        <p:nvSpPr>
          <p:cNvPr id="20" name="Google Shape;20;p39"/>
          <p:cNvSpPr txBox="1"/>
          <p:nvPr>
            <p:ph type="title"/>
          </p:nvPr>
        </p:nvSpPr>
        <p:spPr>
          <a:xfrm>
            <a:off x="947738" y="1830388"/>
            <a:ext cx="5076825" cy="1218795"/>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 name="Google Shape;21;p39"/>
          <p:cNvPicPr preferRelativeResize="0"/>
          <p:nvPr/>
        </p:nvPicPr>
        <p:blipFill rotWithShape="1">
          <a:blip r:embed="rId4">
            <a:alphaModFix/>
          </a:blip>
          <a:srcRect b="0" l="0" r="0" t="0"/>
          <a:stretch/>
        </p:blipFill>
        <p:spPr>
          <a:xfrm>
            <a:off x="947738" y="485794"/>
            <a:ext cx="1030287" cy="855644"/>
          </a:xfrm>
          <a:prstGeom prst="rect">
            <a:avLst/>
          </a:prstGeom>
          <a:noFill/>
          <a:ln>
            <a:noFill/>
          </a:ln>
        </p:spPr>
      </p:pic>
      <p:sp>
        <p:nvSpPr>
          <p:cNvPr id="22" name="Google Shape;22;p39"/>
          <p:cNvSpPr txBox="1"/>
          <p:nvPr>
            <p:ph idx="1" type="body"/>
          </p:nvPr>
        </p:nvSpPr>
        <p:spPr>
          <a:xfrm>
            <a:off x="947738" y="5715000"/>
            <a:ext cx="2538000" cy="34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sz="2100">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9"/>
          <p:cNvSpPr txBox="1"/>
          <p:nvPr>
            <p:ph idx="2" type="body"/>
          </p:nvPr>
        </p:nvSpPr>
        <p:spPr>
          <a:xfrm>
            <a:off x="947738" y="3162300"/>
            <a:ext cx="5076825" cy="1295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sz="2800">
                <a:solidFill>
                  <a:schemeClr val="lt1"/>
                </a:solidFill>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3" type="body"/>
          </p:nvPr>
        </p:nvSpPr>
        <p:spPr>
          <a:xfrm>
            <a:off x="3609767" y="5753100"/>
            <a:ext cx="2414796" cy="34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700"/>
              <a:buNone/>
              <a:defRPr sz="1700" cap="none">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597">
          <p15:clr>
            <a:srgbClr val="F26B43"/>
          </p15:clr>
        </p15:guide>
        <p15:guide id="2" pos="3795">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and Content #1">
  <p:cSld name="Title / Image and Content #1">
    <p:spTree>
      <p:nvGrpSpPr>
        <p:cNvPr id="85" name="Shape 85"/>
        <p:cNvGrpSpPr/>
        <p:nvPr/>
      </p:nvGrpSpPr>
      <p:grpSpPr>
        <a:xfrm>
          <a:off x="0" y="0"/>
          <a:ext cx="0" cy="0"/>
          <a:chOff x="0" y="0"/>
          <a:chExt cx="0" cy="0"/>
        </a:xfrm>
      </p:grpSpPr>
      <p:sp>
        <p:nvSpPr>
          <p:cNvPr id="86" name="Google Shape;86;p48"/>
          <p:cNvSpPr/>
          <p:nvPr>
            <p:ph idx="2" type="pic"/>
          </p:nvPr>
        </p:nvSpPr>
        <p:spPr>
          <a:xfrm>
            <a:off x="0" y="0"/>
            <a:ext cx="5340350" cy="6858000"/>
          </a:xfrm>
          <a:prstGeom prst="rect">
            <a:avLst/>
          </a:prstGeom>
          <a:noFill/>
          <a:ln>
            <a:noFill/>
          </a:ln>
        </p:spPr>
      </p:sp>
      <p:sp>
        <p:nvSpPr>
          <p:cNvPr id="87" name="Google Shape;87;p48"/>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8"/>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89" name="Google Shape;89;p48"/>
          <p:cNvSpPr txBox="1"/>
          <p:nvPr>
            <p:ph idx="1" type="body"/>
          </p:nvPr>
        </p:nvSpPr>
        <p:spPr>
          <a:xfrm>
            <a:off x="6024564" y="1557338"/>
            <a:ext cx="4896000" cy="4500562"/>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48"/>
          <p:cNvSpPr txBox="1"/>
          <p:nvPr>
            <p:ph type="title"/>
          </p:nvPr>
        </p:nvSpPr>
        <p:spPr>
          <a:xfrm>
            <a:off x="6024563" y="682859"/>
            <a:ext cx="4895850" cy="5262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7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795">
          <p15:clr>
            <a:srgbClr val="F26B43"/>
          </p15:clr>
        </p15:guide>
        <p15:guide id="2" orient="horz" pos="1026">
          <p15:clr>
            <a:srgbClr val="F26B43"/>
          </p15:clr>
        </p15:guide>
        <p15:guide id="3" pos="3364">
          <p15:clr>
            <a:srgbClr val="F26B43"/>
          </p15:clr>
        </p15:guide>
        <p15:guide id="4" pos="6879">
          <p15:clr>
            <a:srgbClr val="F26B43"/>
          </p15:clr>
        </p15:guide>
        <p15:guide id="5" orient="horz" pos="3816">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ntent">
  <p:cSld name="Title / Two Content">
    <p:spTree>
      <p:nvGrpSpPr>
        <p:cNvPr id="25" name="Shape 25"/>
        <p:cNvGrpSpPr/>
        <p:nvPr/>
      </p:nvGrpSpPr>
      <p:grpSpPr>
        <a:xfrm>
          <a:off x="0" y="0"/>
          <a:ext cx="0" cy="0"/>
          <a:chOff x="0" y="0"/>
          <a:chExt cx="0" cy="0"/>
        </a:xfrm>
      </p:grpSpPr>
      <p:grpSp>
        <p:nvGrpSpPr>
          <p:cNvPr id="26" name="Google Shape;26;p40"/>
          <p:cNvGrpSpPr/>
          <p:nvPr/>
        </p:nvGrpSpPr>
        <p:grpSpPr>
          <a:xfrm>
            <a:off x="0" y="0"/>
            <a:ext cx="4486184" cy="4736048"/>
            <a:chOff x="0" y="0"/>
            <a:chExt cx="4486184" cy="4736048"/>
          </a:xfrm>
        </p:grpSpPr>
        <p:pic>
          <p:nvPicPr>
            <p:cNvPr id="27" name="Google Shape;27;p40"/>
            <p:cNvPicPr preferRelativeResize="0"/>
            <p:nvPr/>
          </p:nvPicPr>
          <p:blipFill rotWithShape="1">
            <a:blip r:embed="rId2">
              <a:alphaModFix/>
            </a:blip>
            <a:srcRect b="0" l="53793" r="0" t="30941"/>
            <a:stretch/>
          </p:blipFill>
          <p:spPr>
            <a:xfrm>
              <a:off x="0" y="0"/>
              <a:ext cx="4486184" cy="4736048"/>
            </a:xfrm>
            <a:prstGeom prst="rect">
              <a:avLst/>
            </a:prstGeom>
            <a:noFill/>
            <a:ln>
              <a:noFill/>
            </a:ln>
          </p:spPr>
        </p:pic>
        <p:sp>
          <p:nvSpPr>
            <p:cNvPr id="28" name="Google Shape;28;p40"/>
            <p:cNvSpPr/>
            <p:nvPr/>
          </p:nvSpPr>
          <p:spPr>
            <a:xfrm>
              <a:off x="0" y="0"/>
              <a:ext cx="4486184" cy="4736048"/>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9" name="Google Shape;29;p40"/>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1" name="Google Shape;31;p40"/>
          <p:cNvSpPr txBox="1"/>
          <p:nvPr>
            <p:ph idx="1" type="body"/>
          </p:nvPr>
        </p:nvSpPr>
        <p:spPr>
          <a:xfrm>
            <a:off x="839787" y="1557338"/>
            <a:ext cx="4895851" cy="4500562"/>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0"/>
          <p:cNvSpPr txBox="1"/>
          <p:nvPr>
            <p:ph idx="2" type="body"/>
          </p:nvPr>
        </p:nvSpPr>
        <p:spPr>
          <a:xfrm>
            <a:off x="6024564" y="1557338"/>
            <a:ext cx="4896000" cy="4500562"/>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0"/>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795">
          <p15:clr>
            <a:srgbClr val="F26B43"/>
          </p15:clr>
        </p15:guide>
        <p15:guide id="2" pos="3613">
          <p15:clr>
            <a:srgbClr val="F26B43"/>
          </p15:clr>
        </p15:guide>
        <p15:guide id="3" orient="horz" pos="1026">
          <p15:clr>
            <a:srgbClr val="F26B43"/>
          </p15:clr>
        </p15:guide>
        <p15:guide id="4" orient="horz" pos="3816">
          <p15:clr>
            <a:srgbClr val="F26B43"/>
          </p15:clr>
        </p15:guide>
        <p15:guide id="5" pos="6879">
          <p15:clr>
            <a:srgbClr val="F26B43"/>
          </p15:clr>
        </p15:guide>
        <p15:guide id="6" pos="529">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Graphic Left and Content">
  <p:cSld name="Title / Graphic Left and Content">
    <p:spTree>
      <p:nvGrpSpPr>
        <p:cNvPr id="34" name="Shape 34"/>
        <p:cNvGrpSpPr/>
        <p:nvPr/>
      </p:nvGrpSpPr>
      <p:grpSpPr>
        <a:xfrm>
          <a:off x="0" y="0"/>
          <a:ext cx="0" cy="0"/>
          <a:chOff x="0" y="0"/>
          <a:chExt cx="0" cy="0"/>
        </a:xfrm>
      </p:grpSpPr>
      <p:sp>
        <p:nvSpPr>
          <p:cNvPr id="35" name="Google Shape;35;p41"/>
          <p:cNvSpPr/>
          <p:nvPr>
            <p:ph idx="2" type="pic"/>
          </p:nvPr>
        </p:nvSpPr>
        <p:spPr>
          <a:xfrm>
            <a:off x="-1" y="2744788"/>
            <a:ext cx="4008439" cy="4113212"/>
          </a:xfrm>
          <a:prstGeom prst="rect">
            <a:avLst/>
          </a:prstGeom>
          <a:noFill/>
          <a:ln>
            <a:noFill/>
          </a:ln>
        </p:spPr>
      </p:sp>
      <p:sp>
        <p:nvSpPr>
          <p:cNvPr id="36" name="Google Shape;36;p41"/>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1"/>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8" name="Google Shape;38;p41"/>
          <p:cNvSpPr txBox="1"/>
          <p:nvPr>
            <p:ph idx="1" type="body"/>
          </p:nvPr>
        </p:nvSpPr>
        <p:spPr>
          <a:xfrm>
            <a:off x="4295775" y="730250"/>
            <a:ext cx="6624638" cy="5365749"/>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1"/>
          <p:cNvSpPr txBox="1"/>
          <p:nvPr>
            <p:ph type="title"/>
          </p:nvPr>
        </p:nvSpPr>
        <p:spPr>
          <a:xfrm>
            <a:off x="839789" y="682859"/>
            <a:ext cx="3168650" cy="1024896"/>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2706">
          <p15:clr>
            <a:srgbClr val="F26B43"/>
          </p15:clr>
        </p15:guide>
        <p15:guide id="2" pos="2525">
          <p15:clr>
            <a:srgbClr val="F26B43"/>
          </p15:clr>
        </p15:guide>
        <p15:guide id="3" orient="horz" pos="1729">
          <p15:clr>
            <a:srgbClr val="A4A3A4"/>
          </p15:clr>
        </p15:guide>
        <p15:guide id="4" orient="horz" pos="459">
          <p15:clr>
            <a:srgbClr val="F26B43"/>
          </p15:clr>
        </p15:guide>
        <p15:guide id="5" orient="horz" pos="3816">
          <p15:clr>
            <a:srgbClr val="F26B43"/>
          </p15:clr>
        </p15:guide>
        <p15:guide id="6" pos="6879">
          <p15:clr>
            <a:srgbClr val="F26B43"/>
          </p15:clr>
        </p15:guide>
        <p15:guide id="7" pos="529">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ntents and Quote">
  <p:cSld name="Title / Two Contents and Quote">
    <p:spTree>
      <p:nvGrpSpPr>
        <p:cNvPr id="40" name="Shape 40"/>
        <p:cNvGrpSpPr/>
        <p:nvPr/>
      </p:nvGrpSpPr>
      <p:grpSpPr>
        <a:xfrm>
          <a:off x="0" y="0"/>
          <a:ext cx="0" cy="0"/>
          <a:chOff x="0" y="0"/>
          <a:chExt cx="0" cy="0"/>
        </a:xfrm>
      </p:grpSpPr>
      <p:grpSp>
        <p:nvGrpSpPr>
          <p:cNvPr id="41" name="Google Shape;41;p42"/>
          <p:cNvGrpSpPr/>
          <p:nvPr/>
        </p:nvGrpSpPr>
        <p:grpSpPr>
          <a:xfrm>
            <a:off x="0" y="0"/>
            <a:ext cx="4486184" cy="4736048"/>
            <a:chOff x="0" y="0"/>
            <a:chExt cx="4486184" cy="4736048"/>
          </a:xfrm>
        </p:grpSpPr>
        <p:pic>
          <p:nvPicPr>
            <p:cNvPr id="42" name="Google Shape;42;p42"/>
            <p:cNvPicPr preferRelativeResize="0"/>
            <p:nvPr/>
          </p:nvPicPr>
          <p:blipFill rotWithShape="1">
            <a:blip r:embed="rId2">
              <a:alphaModFix/>
            </a:blip>
            <a:srcRect b="0" l="53793" r="0" t="30941"/>
            <a:stretch/>
          </p:blipFill>
          <p:spPr>
            <a:xfrm>
              <a:off x="0" y="0"/>
              <a:ext cx="4486184" cy="4736048"/>
            </a:xfrm>
            <a:prstGeom prst="rect">
              <a:avLst/>
            </a:prstGeom>
            <a:noFill/>
            <a:ln>
              <a:noFill/>
            </a:ln>
          </p:spPr>
        </p:pic>
        <p:sp>
          <p:nvSpPr>
            <p:cNvPr id="43" name="Google Shape;43;p42"/>
            <p:cNvSpPr/>
            <p:nvPr/>
          </p:nvSpPr>
          <p:spPr>
            <a:xfrm>
              <a:off x="0" y="0"/>
              <a:ext cx="4486184" cy="4736048"/>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4" name="Google Shape;44;p42"/>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2"/>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46" name="Google Shape;46;p42"/>
          <p:cNvSpPr txBox="1"/>
          <p:nvPr>
            <p:ph idx="1" type="body"/>
          </p:nvPr>
        </p:nvSpPr>
        <p:spPr>
          <a:xfrm>
            <a:off x="839787" y="1557338"/>
            <a:ext cx="4895851" cy="4500562"/>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2"/>
          <p:cNvSpPr txBox="1"/>
          <p:nvPr>
            <p:ph idx="2" type="body"/>
          </p:nvPr>
        </p:nvSpPr>
        <p:spPr>
          <a:xfrm>
            <a:off x="6024564" y="1557338"/>
            <a:ext cx="4896000" cy="2141999"/>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2"/>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2"/>
          <p:cNvSpPr txBox="1"/>
          <p:nvPr>
            <p:ph idx="3" type="body"/>
          </p:nvPr>
        </p:nvSpPr>
        <p:spPr>
          <a:xfrm>
            <a:off x="6024564" y="3987337"/>
            <a:ext cx="4896000" cy="2070562"/>
          </a:xfrm>
          <a:prstGeom prst="rect">
            <a:avLst/>
          </a:prstGeom>
          <a:solidFill>
            <a:schemeClr val="accent2"/>
          </a:solidFill>
          <a:ln cap="flat" cmpd="sng" w="12700">
            <a:solidFill>
              <a:schemeClr val="accent1"/>
            </a:solidFill>
            <a:prstDash val="solid"/>
            <a:round/>
            <a:headEnd len="sm" w="sm" type="none"/>
            <a:tailEnd len="sm" w="sm" type="none"/>
          </a:ln>
        </p:spPr>
        <p:txBody>
          <a:bodyPr anchorCtr="0" anchor="t" bIns="252000" lIns="252000" spcFirstLastPara="1" rIns="252000" wrap="square" tIns="216000">
            <a:noAutofit/>
          </a:bodyPr>
          <a:lstStyle>
            <a:lvl1pPr indent="-228600" lvl="0" marL="457200" algn="l">
              <a:lnSpc>
                <a:spcPct val="114000"/>
              </a:lnSpc>
              <a:spcBef>
                <a:spcPts val="0"/>
              </a:spcBef>
              <a:spcAft>
                <a:spcPts val="0"/>
              </a:spcAft>
              <a:buClr>
                <a:schemeClr val="dk1"/>
              </a:buClr>
              <a:buSzPts val="1800"/>
              <a:buNone/>
              <a:defRPr sz="1800"/>
            </a:lvl1pPr>
            <a:lvl2pPr indent="-228600" lvl="1" marL="914400" algn="l">
              <a:lnSpc>
                <a:spcPct val="110000"/>
              </a:lnSpc>
              <a:spcBef>
                <a:spcPts val="600"/>
              </a:spcBef>
              <a:spcAft>
                <a:spcPts val="0"/>
              </a:spcAft>
              <a:buClr>
                <a:schemeClr val="dk1"/>
              </a:buClr>
              <a:buSzPts val="1800"/>
              <a:buNone/>
              <a:defRPr sz="1800">
                <a:solidFill>
                  <a:schemeClr val="dk1"/>
                </a:solidFill>
                <a:latin typeface="Arial"/>
                <a:ea typeface="Arial"/>
                <a:cs typeface="Arial"/>
                <a:sym typeface="Arial"/>
              </a:defRPr>
            </a:lvl2pPr>
            <a:lvl3pPr indent="-228600" lvl="2" marL="1371600" algn="l">
              <a:lnSpc>
                <a:spcPct val="114000"/>
              </a:lnSpc>
              <a:spcBef>
                <a:spcPts val="600"/>
              </a:spcBef>
              <a:spcAft>
                <a:spcPts val="0"/>
              </a:spcAft>
              <a:buSzPts val="1800"/>
              <a:buNone/>
              <a:defRPr sz="1800">
                <a:solidFill>
                  <a:schemeClr val="dk2"/>
                </a:solidFill>
              </a:defRPr>
            </a:lvl3pPr>
            <a:lvl4pPr indent="-336550" lvl="3" marL="1828800" algn="l">
              <a:lnSpc>
                <a:spcPct val="114000"/>
              </a:lnSpc>
              <a:spcBef>
                <a:spcPts val="1200"/>
              </a:spcBef>
              <a:spcAft>
                <a:spcPts val="0"/>
              </a:spcAft>
              <a:buSzPts val="1700"/>
              <a:buChar char="—"/>
              <a:defRPr sz="1700"/>
            </a:lvl4pPr>
            <a:lvl5pPr indent="-336550" lvl="4" marL="2286000" algn="l">
              <a:lnSpc>
                <a:spcPct val="114000"/>
              </a:lnSpc>
              <a:spcBef>
                <a:spcPts val="1800"/>
              </a:spcBef>
              <a:spcAft>
                <a:spcPts val="0"/>
              </a:spcAft>
              <a:buSzPts val="1700"/>
              <a:buChar char="—"/>
              <a:defRPr sz="1700"/>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3795">
          <p15:clr>
            <a:srgbClr val="F26B43"/>
          </p15:clr>
        </p15:guide>
        <p15:guide id="2" pos="3613">
          <p15:clr>
            <a:srgbClr val="F26B43"/>
          </p15:clr>
        </p15:guide>
        <p15:guide id="3" orient="horz" pos="1026">
          <p15:clr>
            <a:srgbClr val="F26B43"/>
          </p15:clr>
        </p15:guide>
        <p15:guide id="4" orient="horz" pos="3816">
          <p15:clr>
            <a:srgbClr val="F26B43"/>
          </p15:clr>
        </p15:guide>
        <p15:guide id="5" pos="6879">
          <p15:clr>
            <a:srgbClr val="F26B43"/>
          </p15:clr>
        </p15:guide>
        <p15:guide id="6" pos="529">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Box and Image" showMasterSp="0">
  <p:cSld name="Pull Out Box and Image">
    <p:spTree>
      <p:nvGrpSpPr>
        <p:cNvPr id="50" name="Shape 50"/>
        <p:cNvGrpSpPr/>
        <p:nvPr/>
      </p:nvGrpSpPr>
      <p:grpSpPr>
        <a:xfrm>
          <a:off x="0" y="0"/>
          <a:ext cx="0" cy="0"/>
          <a:chOff x="0" y="0"/>
          <a:chExt cx="0" cy="0"/>
        </a:xfrm>
      </p:grpSpPr>
      <p:sp>
        <p:nvSpPr>
          <p:cNvPr id="51" name="Google Shape;51;p43"/>
          <p:cNvSpPr/>
          <p:nvPr/>
        </p:nvSpPr>
        <p:spPr>
          <a:xfrm rot="5400000">
            <a:off x="839025" y="735201"/>
            <a:ext cx="540000" cy="540000"/>
          </a:xfrm>
          <a:custGeom>
            <a:rect b="b" l="l" r="r" t="t"/>
            <a:pathLst>
              <a:path extrusionOk="0" h="540000" w="540000">
                <a:moveTo>
                  <a:pt x="0" y="540000"/>
                </a:moveTo>
                <a:lnTo>
                  <a:pt x="0" y="522000"/>
                </a:lnTo>
                <a:lnTo>
                  <a:pt x="0" y="0"/>
                </a:lnTo>
                <a:lnTo>
                  <a:pt x="18000" y="0"/>
                </a:lnTo>
                <a:lnTo>
                  <a:pt x="18000" y="522000"/>
                </a:lnTo>
                <a:lnTo>
                  <a:pt x="540000" y="522000"/>
                </a:lnTo>
                <a:lnTo>
                  <a:pt x="540000" y="540000"/>
                </a:lnTo>
                <a:lnTo>
                  <a:pt x="18000" y="540000"/>
                </a:lnTo>
                <a:close/>
              </a:path>
            </a:pathLst>
          </a:custGeom>
          <a:solidFill>
            <a:schemeClr val="accent1"/>
          </a:solidFill>
          <a:ln cap="sq"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43"/>
          <p:cNvSpPr/>
          <p:nvPr/>
        </p:nvSpPr>
        <p:spPr>
          <a:xfrm rot="-5400000">
            <a:off x="5190050" y="5546289"/>
            <a:ext cx="540000" cy="540000"/>
          </a:xfrm>
          <a:custGeom>
            <a:rect b="b" l="l" r="r" t="t"/>
            <a:pathLst>
              <a:path extrusionOk="0" h="540000" w="540000">
                <a:moveTo>
                  <a:pt x="0" y="540000"/>
                </a:moveTo>
                <a:lnTo>
                  <a:pt x="0" y="522000"/>
                </a:lnTo>
                <a:lnTo>
                  <a:pt x="0" y="0"/>
                </a:lnTo>
                <a:lnTo>
                  <a:pt x="18000" y="0"/>
                </a:lnTo>
                <a:lnTo>
                  <a:pt x="18000" y="522000"/>
                </a:lnTo>
                <a:lnTo>
                  <a:pt x="540000" y="522000"/>
                </a:lnTo>
                <a:lnTo>
                  <a:pt x="540000" y="540000"/>
                </a:lnTo>
                <a:lnTo>
                  <a:pt x="18000" y="540000"/>
                </a:lnTo>
                <a:close/>
              </a:path>
            </a:pathLst>
          </a:custGeom>
          <a:solidFill>
            <a:schemeClr val="accent1"/>
          </a:solidFill>
          <a:ln cap="sq"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43"/>
          <p:cNvSpPr/>
          <p:nvPr>
            <p:ph idx="2" type="pic"/>
          </p:nvPr>
        </p:nvSpPr>
        <p:spPr>
          <a:xfrm>
            <a:off x="0" y="1"/>
            <a:ext cx="12192000" cy="6858000"/>
          </a:xfrm>
          <a:prstGeom prst="rect">
            <a:avLst/>
          </a:prstGeom>
          <a:noFill/>
          <a:ln>
            <a:noFill/>
          </a:ln>
        </p:spPr>
      </p:sp>
      <p:sp>
        <p:nvSpPr>
          <p:cNvPr id="54" name="Google Shape;54;p43"/>
          <p:cNvSpPr txBox="1"/>
          <p:nvPr>
            <p:ph idx="1" type="body"/>
          </p:nvPr>
        </p:nvSpPr>
        <p:spPr>
          <a:xfrm>
            <a:off x="1120775" y="1016000"/>
            <a:ext cx="4340225" cy="4789488"/>
          </a:xfrm>
          <a:prstGeom prst="rect">
            <a:avLst/>
          </a:prstGeom>
          <a:solidFill>
            <a:schemeClr val="lt1"/>
          </a:solidFill>
          <a:ln>
            <a:noFill/>
          </a:ln>
        </p:spPr>
        <p:txBody>
          <a:bodyPr anchorCtr="0" anchor="t" bIns="0" lIns="468000" spcFirstLastPara="1" rIns="0" wrap="square" tIns="32400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3"/>
          <p:cNvSpPr txBox="1"/>
          <p:nvPr>
            <p:ph idx="3" type="body"/>
          </p:nvPr>
        </p:nvSpPr>
        <p:spPr>
          <a:xfrm>
            <a:off x="1120775" y="1016000"/>
            <a:ext cx="4340225" cy="4789488"/>
          </a:xfrm>
          <a:prstGeom prst="rect">
            <a:avLst/>
          </a:prstGeom>
          <a:solidFill>
            <a:schemeClr val="lt1"/>
          </a:solidFill>
          <a:ln>
            <a:noFill/>
          </a:ln>
        </p:spPr>
        <p:txBody>
          <a:bodyPr anchorCtr="0" anchor="t" bIns="324000" lIns="468000" spcFirstLastPara="1" rIns="468000" wrap="square" tIns="324000">
            <a:noAutofit/>
          </a:bodyPr>
          <a:lstStyle>
            <a:lvl1pPr indent="-228600" lvl="0" marL="457200" algn="l">
              <a:lnSpc>
                <a:spcPct val="114000"/>
              </a:lnSpc>
              <a:spcBef>
                <a:spcPts val="0"/>
              </a:spcBef>
              <a:spcAft>
                <a:spcPts val="0"/>
              </a:spcAft>
              <a:buClr>
                <a:schemeClr val="dk1"/>
              </a:buClr>
              <a:buSzPts val="2000"/>
              <a:buNone/>
              <a:defRPr/>
            </a:lvl1pPr>
            <a:lvl2pPr indent="-228600" lvl="1" marL="914400" algn="l">
              <a:lnSpc>
                <a:spcPct val="110000"/>
              </a:lnSpc>
              <a:spcBef>
                <a:spcPts val="1800"/>
              </a:spcBef>
              <a:spcAft>
                <a:spcPts val="0"/>
              </a:spcAft>
              <a:buClr>
                <a:schemeClr val="dk2"/>
              </a:buClr>
              <a:buSzPts val="2400"/>
              <a:buNone/>
              <a:defRPr/>
            </a:lvl2pPr>
            <a:lvl3pPr indent="-228600" lvl="2" marL="1371600" algn="l">
              <a:lnSpc>
                <a:spcPct val="114000"/>
              </a:lnSpc>
              <a:spcBef>
                <a:spcPts val="1200"/>
              </a:spcBef>
              <a:spcAft>
                <a:spcPts val="0"/>
              </a:spcAft>
              <a:buSzPts val="2100"/>
              <a:buNone/>
              <a:defRPr/>
            </a:lvl3pPr>
            <a:lvl4pPr indent="-355600" lvl="3" marL="1828800" algn="l">
              <a:lnSpc>
                <a:spcPct val="114000"/>
              </a:lnSpc>
              <a:spcBef>
                <a:spcPts val="1200"/>
              </a:spcBef>
              <a:spcAft>
                <a:spcPts val="0"/>
              </a:spcAft>
              <a:buSzPts val="2000"/>
              <a:buChar char="—"/>
              <a:defRPr/>
            </a:lvl4pPr>
            <a:lvl5pPr indent="-355600" lvl="4" marL="2286000" algn="l">
              <a:lnSpc>
                <a:spcPct val="114000"/>
              </a:lnSpc>
              <a:spcBef>
                <a:spcPts val="1800"/>
              </a:spcBef>
              <a:spcAft>
                <a:spcPts val="0"/>
              </a:spcAft>
              <a:buSzPts val="20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657">
          <p15:clr>
            <a:srgbClr val="F26B43"/>
          </p15:clr>
        </p15:guide>
        <p15:guide id="2" orient="horz" pos="640">
          <p15:clr>
            <a:srgbClr val="F26B43"/>
          </p15:clr>
        </p15:guide>
        <p15:guide id="3" pos="710">
          <p15:clr>
            <a:srgbClr val="F26B43"/>
          </p15:clr>
        </p15:guide>
        <p15:guide id="4" pos="3432">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and Content #2">
  <p:cSld name="Title / Image and Content #2">
    <p:spTree>
      <p:nvGrpSpPr>
        <p:cNvPr id="56" name="Shape 56"/>
        <p:cNvGrpSpPr/>
        <p:nvPr/>
      </p:nvGrpSpPr>
      <p:grpSpPr>
        <a:xfrm>
          <a:off x="0" y="0"/>
          <a:ext cx="0" cy="0"/>
          <a:chOff x="0" y="0"/>
          <a:chExt cx="0" cy="0"/>
        </a:xfrm>
      </p:grpSpPr>
      <p:sp>
        <p:nvSpPr>
          <p:cNvPr id="57" name="Google Shape;57;p44"/>
          <p:cNvSpPr/>
          <p:nvPr>
            <p:ph idx="2" type="pic"/>
          </p:nvPr>
        </p:nvSpPr>
        <p:spPr>
          <a:xfrm>
            <a:off x="0" y="0"/>
            <a:ext cx="5340350" cy="6858000"/>
          </a:xfrm>
          <a:prstGeom prst="rect">
            <a:avLst/>
          </a:prstGeom>
          <a:noFill/>
          <a:ln>
            <a:noFill/>
          </a:ln>
        </p:spPr>
      </p:sp>
      <p:sp>
        <p:nvSpPr>
          <p:cNvPr id="58" name="Google Shape;58;p44"/>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59" name="Google Shape;59;p44"/>
          <p:cNvSpPr txBox="1"/>
          <p:nvPr>
            <p:ph idx="1" type="body"/>
          </p:nvPr>
        </p:nvSpPr>
        <p:spPr>
          <a:xfrm>
            <a:off x="6024564" y="2060575"/>
            <a:ext cx="4896000" cy="3997325"/>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dk1"/>
              </a:buClr>
              <a:buSzPts val="1800"/>
              <a:buNone/>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4"/>
          <p:cNvSpPr txBox="1"/>
          <p:nvPr>
            <p:ph type="title"/>
          </p:nvPr>
        </p:nvSpPr>
        <p:spPr>
          <a:xfrm>
            <a:off x="6024563" y="682859"/>
            <a:ext cx="4895850" cy="1024896"/>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7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4"/>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3795">
          <p15:clr>
            <a:srgbClr val="F26B43"/>
          </p15:clr>
        </p15:guide>
        <p15:guide id="2" pos="6879">
          <p15:clr>
            <a:srgbClr val="F26B43"/>
          </p15:clr>
        </p15:guide>
        <p15:guide id="3" orient="horz" pos="1298">
          <p15:clr>
            <a:srgbClr val="F26B43"/>
          </p15:clr>
        </p15:guide>
        <p15:guide id="4" pos="3364">
          <p15:clr>
            <a:srgbClr val="F26B43"/>
          </p15:clr>
        </p15:guide>
        <p15:guide id="5" orient="horz" pos="3816">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spTree>
      <p:nvGrpSpPr>
        <p:cNvPr id="62" name="Shape 62"/>
        <p:cNvGrpSpPr/>
        <p:nvPr/>
      </p:nvGrpSpPr>
      <p:grpSpPr>
        <a:xfrm>
          <a:off x="0" y="0"/>
          <a:ext cx="0" cy="0"/>
          <a:chOff x="0" y="0"/>
          <a:chExt cx="0" cy="0"/>
        </a:xfrm>
      </p:grpSpPr>
      <p:pic>
        <p:nvPicPr>
          <p:cNvPr id="63" name="Google Shape;63;p45"/>
          <p:cNvPicPr preferRelativeResize="0"/>
          <p:nvPr/>
        </p:nvPicPr>
        <p:blipFill rotWithShape="1">
          <a:blip r:embed="rId2">
            <a:alphaModFix/>
          </a:blip>
          <a:srcRect b="0" l="0" r="0" t="0"/>
          <a:stretch/>
        </p:blipFill>
        <p:spPr>
          <a:xfrm>
            <a:off x="-1" y="428"/>
            <a:ext cx="12192765" cy="6857572"/>
          </a:xfrm>
          <a:prstGeom prst="rect">
            <a:avLst/>
          </a:prstGeom>
          <a:noFill/>
          <a:ln>
            <a:noFill/>
          </a:ln>
        </p:spPr>
      </p:pic>
      <p:pic>
        <p:nvPicPr>
          <p:cNvPr id="64" name="Google Shape;64;p45"/>
          <p:cNvPicPr preferRelativeResize="0"/>
          <p:nvPr/>
        </p:nvPicPr>
        <p:blipFill rotWithShape="1">
          <a:blip r:embed="rId3">
            <a:alphaModFix/>
          </a:blip>
          <a:srcRect b="1638" l="6578" r="22610" t="1637"/>
          <a:stretch/>
        </p:blipFill>
        <p:spPr>
          <a:xfrm>
            <a:off x="-1" y="0"/>
            <a:ext cx="12192765" cy="6858000"/>
          </a:xfrm>
          <a:prstGeom prst="rect">
            <a:avLst/>
          </a:prstGeom>
          <a:noFill/>
          <a:ln>
            <a:noFill/>
          </a:ln>
        </p:spPr>
      </p:pic>
      <p:pic>
        <p:nvPicPr>
          <p:cNvPr id="65" name="Google Shape;65;p45"/>
          <p:cNvPicPr preferRelativeResize="0"/>
          <p:nvPr/>
        </p:nvPicPr>
        <p:blipFill rotWithShape="1">
          <a:blip r:embed="rId4">
            <a:alphaModFix/>
          </a:blip>
          <a:srcRect b="0" l="0" r="0" t="0"/>
          <a:stretch/>
        </p:blipFill>
        <p:spPr>
          <a:xfrm>
            <a:off x="874713" y="3760806"/>
            <a:ext cx="1030287" cy="855644"/>
          </a:xfrm>
          <a:prstGeom prst="rect">
            <a:avLst/>
          </a:prstGeom>
          <a:noFill/>
          <a:ln>
            <a:noFill/>
          </a:ln>
        </p:spPr>
      </p:pic>
      <p:sp>
        <p:nvSpPr>
          <p:cNvPr id="66" name="Google Shape;66;p45"/>
          <p:cNvSpPr txBox="1"/>
          <p:nvPr>
            <p:ph idx="1" type="body"/>
          </p:nvPr>
        </p:nvSpPr>
        <p:spPr>
          <a:xfrm>
            <a:off x="874713" y="5953125"/>
            <a:ext cx="5427027" cy="342900"/>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5"/>
          <p:cNvSpPr txBox="1"/>
          <p:nvPr>
            <p:ph idx="2" type="body"/>
          </p:nvPr>
        </p:nvSpPr>
        <p:spPr>
          <a:xfrm>
            <a:off x="1080453" y="5155496"/>
            <a:ext cx="5221287" cy="276999"/>
          </a:xfrm>
          <a:prstGeom prst="rect">
            <a:avLst/>
          </a:prstGeom>
          <a:noFill/>
          <a:ln>
            <a:noFill/>
          </a:ln>
        </p:spPr>
        <p:txBody>
          <a:bodyPr anchorCtr="0" anchor="ctr"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5"/>
          <p:cNvSpPr txBox="1"/>
          <p:nvPr/>
        </p:nvSpPr>
        <p:spPr>
          <a:xfrm>
            <a:off x="874713" y="5155496"/>
            <a:ext cx="133050" cy="2769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GB" sz="1800">
                <a:solidFill>
                  <a:schemeClr val="lt1"/>
                </a:solidFill>
                <a:latin typeface="Arial"/>
                <a:ea typeface="Arial"/>
                <a:cs typeface="Arial"/>
                <a:sym typeface="Arial"/>
              </a:rPr>
              <a:t>T</a:t>
            </a:r>
            <a:endParaRPr/>
          </a:p>
        </p:txBody>
      </p:sp>
      <p:sp>
        <p:nvSpPr>
          <p:cNvPr id="69" name="Google Shape;69;p45"/>
          <p:cNvSpPr txBox="1"/>
          <p:nvPr>
            <p:ph idx="3" type="body"/>
          </p:nvPr>
        </p:nvSpPr>
        <p:spPr>
          <a:xfrm>
            <a:off x="1080453" y="5475536"/>
            <a:ext cx="5221287" cy="276999"/>
          </a:xfrm>
          <a:prstGeom prst="rect">
            <a:avLst/>
          </a:prstGeom>
          <a:noFill/>
          <a:ln>
            <a:noFill/>
          </a:ln>
        </p:spPr>
        <p:txBody>
          <a:bodyPr anchorCtr="0" anchor="ctr" bIns="0" lIns="0" spcFirstLastPara="1" rIns="0" wrap="square" tIns="0">
            <a:spAutoFit/>
          </a:bodyPr>
          <a:lstStyle>
            <a:lvl1pPr indent="-228600" lvl="0" marL="45720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45"/>
          <p:cNvSpPr txBox="1"/>
          <p:nvPr/>
        </p:nvSpPr>
        <p:spPr>
          <a:xfrm>
            <a:off x="874713" y="5475536"/>
            <a:ext cx="118622" cy="276999"/>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GB" sz="1800">
                <a:solidFill>
                  <a:schemeClr val="lt1"/>
                </a:solidFill>
                <a:latin typeface="Arial"/>
                <a:ea typeface="Arial"/>
                <a:cs typeface="Arial"/>
                <a:sym typeface="Arial"/>
              </a:rPr>
              <a:t>E</a:t>
            </a:r>
            <a:endParaRPr/>
          </a:p>
        </p:txBody>
      </p:sp>
      <p:sp>
        <p:nvSpPr>
          <p:cNvPr id="71" name="Google Shape;71;p45"/>
          <p:cNvSpPr txBox="1"/>
          <p:nvPr>
            <p:ph idx="4" type="body"/>
          </p:nvPr>
        </p:nvSpPr>
        <p:spPr>
          <a:xfrm>
            <a:off x="8291513" y="3086100"/>
            <a:ext cx="2628900" cy="2981325"/>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Clr>
                <a:schemeClr val="lt1"/>
              </a:buClr>
              <a:buSzPts val="2000"/>
              <a:buNone/>
              <a:defRPr>
                <a:solidFill>
                  <a:schemeClr val="lt1"/>
                </a:solidFill>
              </a:defRPr>
            </a:lvl1pPr>
            <a:lvl2pPr indent="-228600" lvl="1" marL="914400" algn="l">
              <a:lnSpc>
                <a:spcPct val="90000"/>
              </a:lnSpc>
              <a:spcBef>
                <a:spcPts val="1800"/>
              </a:spcBef>
              <a:spcAft>
                <a:spcPts val="0"/>
              </a:spcAft>
              <a:buClr>
                <a:schemeClr val="lt1"/>
              </a:buClr>
              <a:buSzPts val="3500"/>
              <a:buNone/>
              <a:defRPr sz="3500">
                <a:solidFill>
                  <a:schemeClr val="lt1"/>
                </a:solidFill>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5"/>
          <p:cNvSpPr/>
          <p:nvPr/>
        </p:nvSpPr>
        <p:spPr>
          <a:xfrm rot="5400000">
            <a:off x="7931027" y="2812804"/>
            <a:ext cx="430460" cy="430460"/>
          </a:xfrm>
          <a:custGeom>
            <a:rect b="b" l="l" r="r" t="t"/>
            <a:pathLst>
              <a:path extrusionOk="0" h="430460" w="430460">
                <a:moveTo>
                  <a:pt x="0" y="430460"/>
                </a:moveTo>
                <a:lnTo>
                  <a:pt x="0" y="0"/>
                </a:lnTo>
                <a:lnTo>
                  <a:pt x="17999" y="0"/>
                </a:lnTo>
                <a:lnTo>
                  <a:pt x="17999" y="412461"/>
                </a:lnTo>
                <a:lnTo>
                  <a:pt x="430460" y="412461"/>
                </a:lnTo>
                <a:lnTo>
                  <a:pt x="430460" y="43046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45"/>
          <p:cNvSpPr/>
          <p:nvPr/>
        </p:nvSpPr>
        <p:spPr>
          <a:xfrm rot="-5400000">
            <a:off x="10878743" y="5757615"/>
            <a:ext cx="430460" cy="430460"/>
          </a:xfrm>
          <a:custGeom>
            <a:rect b="b" l="l" r="r" t="t"/>
            <a:pathLst>
              <a:path extrusionOk="0" h="430460" w="430460">
                <a:moveTo>
                  <a:pt x="0" y="430460"/>
                </a:moveTo>
                <a:lnTo>
                  <a:pt x="0" y="0"/>
                </a:lnTo>
                <a:lnTo>
                  <a:pt x="17999" y="0"/>
                </a:lnTo>
                <a:lnTo>
                  <a:pt x="17999" y="412461"/>
                </a:lnTo>
                <a:lnTo>
                  <a:pt x="430460" y="412461"/>
                </a:lnTo>
                <a:lnTo>
                  <a:pt x="430460" y="43046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5223">
          <p15:clr>
            <a:srgbClr val="F26B43"/>
          </p15:clr>
        </p15:guide>
        <p15:guide id="2" orient="horz" pos="3680">
          <p15:clr>
            <a:srgbClr val="F26B43"/>
          </p15:clr>
        </p15:guide>
        <p15:guide id="3" orient="horz" pos="1979">
          <p15:clr>
            <a:srgbClr val="F26B43"/>
          </p15:clr>
        </p15:guide>
        <p15:guide id="4" pos="6879">
          <p15:clr>
            <a:srgbClr val="F26B43"/>
          </p15:clr>
        </p15:guide>
        <p15:guide id="5" pos="55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
  <p:cSld name="Front Cover ">
    <p:spTree>
      <p:nvGrpSpPr>
        <p:cNvPr id="74" name="Shape 74"/>
        <p:cNvGrpSpPr/>
        <p:nvPr/>
      </p:nvGrpSpPr>
      <p:grpSpPr>
        <a:xfrm>
          <a:off x="0" y="0"/>
          <a:ext cx="0" cy="0"/>
          <a:chOff x="0" y="0"/>
          <a:chExt cx="0" cy="0"/>
        </a:xfrm>
      </p:grpSpPr>
      <p:pic>
        <p:nvPicPr>
          <p:cNvPr id="75" name="Google Shape;75;p46"/>
          <p:cNvPicPr preferRelativeResize="0"/>
          <p:nvPr/>
        </p:nvPicPr>
        <p:blipFill rotWithShape="1">
          <a:blip r:embed="rId2">
            <a:alphaModFix/>
          </a:blip>
          <a:srcRect b="1638" l="6578" r="22610" t="1637"/>
          <a:stretch/>
        </p:blipFill>
        <p:spPr>
          <a:xfrm>
            <a:off x="-1" y="0"/>
            <a:ext cx="12192765" cy="6858000"/>
          </a:xfrm>
          <a:prstGeom prst="rect">
            <a:avLst/>
          </a:prstGeom>
          <a:noFill/>
          <a:ln>
            <a:noFill/>
          </a:ln>
        </p:spPr>
      </p:pic>
      <p:sp>
        <p:nvSpPr>
          <p:cNvPr id="76" name="Google Shape;76;p46"/>
          <p:cNvSpPr txBox="1"/>
          <p:nvPr>
            <p:ph type="title"/>
          </p:nvPr>
        </p:nvSpPr>
        <p:spPr>
          <a:xfrm>
            <a:off x="947738" y="1830388"/>
            <a:ext cx="6624638" cy="1218795"/>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7" name="Google Shape;77;p46"/>
          <p:cNvPicPr preferRelativeResize="0"/>
          <p:nvPr/>
        </p:nvPicPr>
        <p:blipFill rotWithShape="1">
          <a:blip r:embed="rId3">
            <a:alphaModFix/>
          </a:blip>
          <a:srcRect b="0" l="0" r="0" t="0"/>
          <a:stretch/>
        </p:blipFill>
        <p:spPr>
          <a:xfrm>
            <a:off x="947738" y="485794"/>
            <a:ext cx="1030287" cy="855644"/>
          </a:xfrm>
          <a:prstGeom prst="rect">
            <a:avLst/>
          </a:prstGeom>
          <a:noFill/>
          <a:ln>
            <a:noFill/>
          </a:ln>
        </p:spPr>
      </p:pic>
      <p:sp>
        <p:nvSpPr>
          <p:cNvPr id="78" name="Google Shape;78;p46"/>
          <p:cNvSpPr txBox="1"/>
          <p:nvPr>
            <p:ph idx="1" type="body"/>
          </p:nvPr>
        </p:nvSpPr>
        <p:spPr>
          <a:xfrm>
            <a:off x="947738" y="5715000"/>
            <a:ext cx="2538000" cy="34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sz="2100">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6"/>
          <p:cNvSpPr txBox="1"/>
          <p:nvPr>
            <p:ph idx="2" type="body"/>
          </p:nvPr>
        </p:nvSpPr>
        <p:spPr>
          <a:xfrm>
            <a:off x="947738" y="3162300"/>
            <a:ext cx="6624638" cy="1295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sz="2800">
                <a:solidFill>
                  <a:schemeClr val="lt1"/>
                </a:solidFill>
              </a:defRPr>
            </a:lvl1pPr>
            <a:lvl2pPr indent="-228600" lvl="1" marL="914400" algn="l">
              <a:lnSpc>
                <a:spcPct val="110000"/>
              </a:lnSpc>
              <a:spcBef>
                <a:spcPts val="180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6"/>
          <p:cNvSpPr txBox="1"/>
          <p:nvPr>
            <p:ph idx="3" type="body"/>
          </p:nvPr>
        </p:nvSpPr>
        <p:spPr>
          <a:xfrm>
            <a:off x="3609766" y="5753100"/>
            <a:ext cx="3999121" cy="34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700"/>
              <a:buNone/>
              <a:defRPr sz="1700" cap="none">
                <a:solidFill>
                  <a:schemeClr val="lt1"/>
                </a:solidFill>
                <a:latin typeface="Arial"/>
                <a:ea typeface="Arial"/>
                <a:cs typeface="Arial"/>
                <a:sym typeface="Arial"/>
              </a:defRPr>
            </a:lvl1pPr>
            <a:lvl2pPr indent="-228600" lvl="1" marL="914400" algn="l">
              <a:lnSpc>
                <a:spcPct val="110000"/>
              </a:lnSpc>
              <a:spcBef>
                <a:spcPts val="0"/>
              </a:spcBef>
              <a:spcAft>
                <a:spcPts val="0"/>
              </a:spcAft>
              <a:buClr>
                <a:schemeClr val="dk2"/>
              </a:buClr>
              <a:buSzPts val="1800"/>
              <a:buNone/>
              <a:defRPr/>
            </a:lvl2pPr>
            <a:lvl3pPr indent="-228600" lvl="2" marL="1371600" algn="l">
              <a:lnSpc>
                <a:spcPct val="114000"/>
              </a:lnSpc>
              <a:spcBef>
                <a:spcPts val="1200"/>
              </a:spcBef>
              <a:spcAft>
                <a:spcPts val="0"/>
              </a:spcAft>
              <a:buSzPts val="1800"/>
              <a:buNone/>
              <a:defRPr/>
            </a:lvl3pPr>
            <a:lvl4pPr indent="-342900" lvl="3" marL="1828800" algn="l">
              <a:lnSpc>
                <a:spcPct val="114000"/>
              </a:lnSpc>
              <a:spcBef>
                <a:spcPts val="1200"/>
              </a:spcBef>
              <a:spcAft>
                <a:spcPts val="0"/>
              </a:spcAft>
              <a:buSzPts val="1800"/>
              <a:buChar char="—"/>
              <a:defRPr/>
            </a:lvl4pPr>
            <a:lvl5pPr indent="-342900" lvl="4" marL="2286000" algn="l">
              <a:lnSpc>
                <a:spcPct val="114000"/>
              </a:lnSpc>
              <a:spcBef>
                <a:spcPts val="1800"/>
              </a:spcBef>
              <a:spcAft>
                <a:spcPts val="0"/>
              </a:spcAft>
              <a:buSzPts val="1800"/>
              <a:buChar char="—"/>
              <a:defRPr/>
            </a:lvl5pPr>
            <a:lvl6pPr indent="-342900" lvl="5" marL="2743200" algn="l">
              <a:lnSpc>
                <a:spcPct val="114000"/>
              </a:lnSpc>
              <a:spcBef>
                <a:spcPts val="1800"/>
              </a:spcBef>
              <a:spcAft>
                <a:spcPts val="0"/>
              </a:spcAft>
              <a:buSzPts val="1800"/>
              <a:buChar char="—"/>
              <a:defRPr/>
            </a:lvl6pPr>
            <a:lvl7pPr indent="-342900" lvl="6" marL="3200400" algn="l">
              <a:lnSpc>
                <a:spcPct val="114000"/>
              </a:lnSpc>
              <a:spcBef>
                <a:spcPts val="1800"/>
              </a:spcBef>
              <a:spcAft>
                <a:spcPts val="0"/>
              </a:spcAft>
              <a:buSzPts val="1800"/>
              <a:buAutoNum type="arabicPeriod"/>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597">
          <p15:clr>
            <a:srgbClr val="F26B43"/>
          </p15:clr>
        </p15:guide>
        <p15:guide id="2" pos="4793">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81" name="Shape 81"/>
        <p:cNvGrpSpPr/>
        <p:nvPr/>
      </p:nvGrpSpPr>
      <p:grpSpPr>
        <a:xfrm>
          <a:off x="0" y="0"/>
          <a:ext cx="0" cy="0"/>
          <a:chOff x="0" y="0"/>
          <a:chExt cx="0" cy="0"/>
        </a:xfrm>
      </p:grpSpPr>
      <p:sp>
        <p:nvSpPr>
          <p:cNvPr id="82" name="Google Shape;82;p47"/>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47"/>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529">
          <p15:clr>
            <a:srgbClr val="F26B43"/>
          </p15:clr>
        </p15:guide>
        <p15:guide id="2" pos="6879">
          <p15:clr>
            <a:srgbClr val="F26B43"/>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19963" l="19963" r="19963" t="19963"/>
          <a:stretch/>
        </p:blipFill>
        <p:spPr>
          <a:xfrm>
            <a:off x="11388725" y="721505"/>
            <a:ext cx="468002" cy="468000"/>
          </a:xfrm>
          <a:prstGeom prst="ellipse">
            <a:avLst/>
          </a:prstGeom>
          <a:noFill/>
          <a:ln>
            <a:noFill/>
          </a:ln>
        </p:spPr>
      </p:pic>
      <p:sp>
        <p:nvSpPr>
          <p:cNvPr id="11" name="Google Shape;11;p38"/>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8"/>
          <p:cNvSpPr txBox="1"/>
          <p:nvPr>
            <p:ph idx="1" type="body"/>
          </p:nvPr>
        </p:nvSpPr>
        <p:spPr>
          <a:xfrm>
            <a:off x="839788" y="1557338"/>
            <a:ext cx="10080000" cy="4500562"/>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110000"/>
              </a:lnSpc>
              <a:spcBef>
                <a:spcPts val="18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indent="-228600" lvl="2" marL="1371600" marR="0" rtl="0" algn="l">
              <a:lnSpc>
                <a:spcPct val="114000"/>
              </a:lnSpc>
              <a:spcBef>
                <a:spcPts val="1200"/>
              </a:spcBef>
              <a:spcAft>
                <a:spcPts val="0"/>
              </a:spcAft>
              <a:buClr>
                <a:schemeClr val="dk2"/>
              </a:buClr>
              <a:buSzPts val="2100"/>
              <a:buFont typeface="Calibri"/>
              <a:buNone/>
              <a:defRPr b="0" i="0" sz="2100" u="none" cap="none" strike="noStrike">
                <a:solidFill>
                  <a:schemeClr val="dk1"/>
                </a:solidFill>
                <a:latin typeface="Arial"/>
                <a:ea typeface="Arial"/>
                <a:cs typeface="Arial"/>
                <a:sym typeface="Arial"/>
              </a:defRPr>
            </a:lvl3pPr>
            <a:lvl4pPr indent="-355600" lvl="3" marL="1828800" marR="0" rtl="0" algn="l">
              <a:lnSpc>
                <a:spcPct val="114000"/>
              </a:lnSpc>
              <a:spcBef>
                <a:spcPts val="1200"/>
              </a:spcBef>
              <a:spcAft>
                <a:spcPts val="0"/>
              </a:spcAft>
              <a:buClr>
                <a:schemeClr val="dk2"/>
              </a:buClr>
              <a:buSzPts val="2000"/>
              <a:buFont typeface="Calibri"/>
              <a:buChar char="—"/>
              <a:defRPr b="0" i="0" sz="2000" u="none" cap="none" strike="noStrike">
                <a:solidFill>
                  <a:schemeClr val="dk1"/>
                </a:solidFill>
                <a:latin typeface="Arial"/>
                <a:ea typeface="Arial"/>
                <a:cs typeface="Arial"/>
                <a:sym typeface="Arial"/>
              </a:defRPr>
            </a:lvl4pPr>
            <a:lvl5pPr indent="-355600" lvl="4" marL="2286000" marR="0" rtl="0" algn="l">
              <a:lnSpc>
                <a:spcPct val="114000"/>
              </a:lnSpc>
              <a:spcBef>
                <a:spcPts val="1800"/>
              </a:spcBef>
              <a:spcAft>
                <a:spcPts val="0"/>
              </a:spcAft>
              <a:buClr>
                <a:schemeClr val="dk2"/>
              </a:buClr>
              <a:buSzPts val="2000"/>
              <a:buFont typeface="Calibri"/>
              <a:buChar char="—"/>
              <a:defRPr b="0" i="0" sz="2000" u="none" cap="none" strike="noStrike">
                <a:solidFill>
                  <a:schemeClr val="dk1"/>
                </a:solidFill>
                <a:latin typeface="Arial"/>
                <a:ea typeface="Arial"/>
                <a:cs typeface="Arial"/>
                <a:sym typeface="Arial"/>
              </a:defRPr>
            </a:lvl5pPr>
            <a:lvl6pPr indent="-355600" lvl="5" marL="2743200" marR="0" rtl="0" algn="l">
              <a:lnSpc>
                <a:spcPct val="114000"/>
              </a:lnSpc>
              <a:spcBef>
                <a:spcPts val="1800"/>
              </a:spcBef>
              <a:spcAft>
                <a:spcPts val="0"/>
              </a:spcAft>
              <a:buClr>
                <a:schemeClr val="dk2"/>
              </a:buClr>
              <a:buSzPts val="2000"/>
              <a:buFont typeface="Calibri"/>
              <a:buChar char="—"/>
              <a:defRPr b="0" i="0" sz="2000" u="none" cap="none" strike="noStrike">
                <a:solidFill>
                  <a:schemeClr val="dk1"/>
                </a:solidFill>
                <a:latin typeface="Arial"/>
                <a:ea typeface="Arial"/>
                <a:cs typeface="Arial"/>
                <a:sym typeface="Arial"/>
              </a:defRPr>
            </a:lvl6pPr>
            <a:lvl7pPr indent="-342900" lvl="6" marL="3200400" marR="0" rtl="0" algn="l">
              <a:lnSpc>
                <a:spcPct val="114000"/>
              </a:lnSpc>
              <a:spcBef>
                <a:spcPts val="1800"/>
              </a:spcBef>
              <a:spcAft>
                <a:spcPts val="0"/>
              </a:spcAft>
              <a:buClr>
                <a:schemeClr val="dk2"/>
              </a:buClr>
              <a:buSzPts val="1800"/>
              <a:buFont typeface="Arial"/>
              <a:buAutoNum type="arabicPeriod"/>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b="0" i="0" sz="125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8"/>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0" i="0" sz="1800" u="none" cap="none" strike="noStrike">
                <a:solidFill>
                  <a:schemeClr val="dk2"/>
                </a:solidFill>
                <a:latin typeface="Arial"/>
                <a:ea typeface="Arial"/>
                <a:cs typeface="Arial"/>
                <a:sym typeface="Arial"/>
              </a:defRPr>
            </a:lvl1pPr>
            <a:lvl2pPr indent="0" lvl="1" marL="0" marR="0" rtl="0" algn="ctr">
              <a:spcBef>
                <a:spcPts val="0"/>
              </a:spcBef>
              <a:buNone/>
              <a:defRPr b="0" i="0" sz="1800" u="none" cap="none" strike="noStrike">
                <a:solidFill>
                  <a:schemeClr val="dk2"/>
                </a:solidFill>
                <a:latin typeface="Arial"/>
                <a:ea typeface="Arial"/>
                <a:cs typeface="Arial"/>
                <a:sym typeface="Arial"/>
              </a:defRPr>
            </a:lvl2pPr>
            <a:lvl3pPr indent="0" lvl="2" marL="0" marR="0" rtl="0" algn="ctr">
              <a:spcBef>
                <a:spcPts val="0"/>
              </a:spcBef>
              <a:buNone/>
              <a:defRPr b="0" i="0" sz="1800" u="none" cap="none" strike="noStrike">
                <a:solidFill>
                  <a:schemeClr val="dk2"/>
                </a:solidFill>
                <a:latin typeface="Arial"/>
                <a:ea typeface="Arial"/>
                <a:cs typeface="Arial"/>
                <a:sym typeface="Arial"/>
              </a:defRPr>
            </a:lvl3pPr>
            <a:lvl4pPr indent="0" lvl="3" marL="0" marR="0" rtl="0" algn="ctr">
              <a:spcBef>
                <a:spcPts val="0"/>
              </a:spcBef>
              <a:buNone/>
              <a:defRPr b="0" i="0" sz="1800" u="none" cap="none" strike="noStrike">
                <a:solidFill>
                  <a:schemeClr val="dk2"/>
                </a:solidFill>
                <a:latin typeface="Arial"/>
                <a:ea typeface="Arial"/>
                <a:cs typeface="Arial"/>
                <a:sym typeface="Arial"/>
              </a:defRPr>
            </a:lvl4pPr>
            <a:lvl5pPr indent="0" lvl="4" marL="0" marR="0" rtl="0" algn="ctr">
              <a:spcBef>
                <a:spcPts val="0"/>
              </a:spcBef>
              <a:buNone/>
              <a:defRPr b="0" i="0" sz="1800" u="none" cap="none" strike="noStrike">
                <a:solidFill>
                  <a:schemeClr val="dk2"/>
                </a:solidFill>
                <a:latin typeface="Arial"/>
                <a:ea typeface="Arial"/>
                <a:cs typeface="Arial"/>
                <a:sym typeface="Arial"/>
              </a:defRPr>
            </a:lvl5pPr>
            <a:lvl6pPr indent="0" lvl="5" marL="0" marR="0" rtl="0" algn="ctr">
              <a:spcBef>
                <a:spcPts val="0"/>
              </a:spcBef>
              <a:buNone/>
              <a:defRPr b="0" i="0" sz="1800" u="none" cap="none" strike="noStrike">
                <a:solidFill>
                  <a:schemeClr val="dk2"/>
                </a:solidFill>
                <a:latin typeface="Arial"/>
                <a:ea typeface="Arial"/>
                <a:cs typeface="Arial"/>
                <a:sym typeface="Arial"/>
              </a:defRPr>
            </a:lvl6pPr>
            <a:lvl7pPr indent="0" lvl="6" marL="0" marR="0" rtl="0" algn="ctr">
              <a:spcBef>
                <a:spcPts val="0"/>
              </a:spcBef>
              <a:buNone/>
              <a:defRPr b="0" i="0" sz="1800" u="none" cap="none" strike="noStrike">
                <a:solidFill>
                  <a:schemeClr val="dk2"/>
                </a:solidFill>
                <a:latin typeface="Arial"/>
                <a:ea typeface="Arial"/>
                <a:cs typeface="Arial"/>
                <a:sym typeface="Arial"/>
              </a:defRPr>
            </a:lvl7pPr>
            <a:lvl8pPr indent="0" lvl="7" marL="0" marR="0" rtl="0" algn="ctr">
              <a:spcBef>
                <a:spcPts val="0"/>
              </a:spcBef>
              <a:buNone/>
              <a:defRPr b="0" i="0" sz="1800" u="none" cap="none" strike="noStrike">
                <a:solidFill>
                  <a:schemeClr val="dk2"/>
                </a:solidFill>
                <a:latin typeface="Arial"/>
                <a:ea typeface="Arial"/>
                <a:cs typeface="Arial"/>
                <a:sym typeface="Arial"/>
              </a:defRPr>
            </a:lvl8pPr>
            <a:lvl9pPr indent="0" lvl="8" marL="0" marR="0" rtl="0" algn="ctr">
              <a:spcBef>
                <a:spcPts val="0"/>
              </a:spcBef>
              <a:buNone/>
              <a:defRPr b="0" i="0" sz="18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5" name="Google Shape;15;p38"/>
          <p:cNvSpPr txBox="1"/>
          <p:nvPr/>
        </p:nvSpPr>
        <p:spPr>
          <a:xfrm rot="-5400000">
            <a:off x="10869290" y="1986311"/>
            <a:ext cx="1512000" cy="365125"/>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0" i="0" lang="en-GB" sz="1250" u="none" cap="none" strike="noStrike">
                <a:solidFill>
                  <a:schemeClr val="accent1"/>
                </a:solidFill>
                <a:latin typeface="Arial"/>
                <a:ea typeface="Arial"/>
                <a:cs typeface="Arial"/>
                <a:sym typeface="Arial"/>
              </a:rPr>
              <a:t>  | </a:t>
            </a:r>
            <a:r>
              <a:rPr b="0" i="0" lang="en-GB" sz="1250" u="none" cap="none" strike="noStrike">
                <a:solidFill>
                  <a:schemeClr val="dk2"/>
                </a:solidFill>
                <a:latin typeface="Arial"/>
                <a:ea typeface="Arial"/>
                <a:cs typeface="Arial"/>
                <a:sym typeface="Arial"/>
              </a:rPr>
              <a:t> LONDON FUNDERS</a:t>
            </a:r>
            <a:endParaRPr b="0" i="0" sz="125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title"/>
          </p:nvPr>
        </p:nvSpPr>
        <p:spPr>
          <a:xfrm>
            <a:off x="947324" y="2058008"/>
            <a:ext cx="5641045" cy="304698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400"/>
              <a:buFont typeface="Arial"/>
              <a:buNone/>
            </a:pPr>
            <a:r>
              <a:rPr lang="en-GB">
                <a:solidFill>
                  <a:schemeClr val="lt1"/>
                </a:solidFill>
              </a:rPr>
              <a:t>Place Based Giving </a:t>
            </a:r>
            <a:br>
              <a:rPr lang="en-GB">
                <a:solidFill>
                  <a:schemeClr val="lt1"/>
                </a:solidFill>
              </a:rPr>
            </a:br>
            <a:r>
              <a:rPr lang="en-GB">
                <a:solidFill>
                  <a:schemeClr val="lt1"/>
                </a:solidFill>
              </a:rPr>
              <a:t>Scheme network meeting </a:t>
            </a:r>
            <a:br>
              <a:rPr lang="en-GB">
                <a:solidFill>
                  <a:schemeClr val="lt1"/>
                </a:solidFill>
              </a:rPr>
            </a:br>
            <a:br>
              <a:rPr lang="en-GB">
                <a:solidFill>
                  <a:schemeClr val="lt1"/>
                </a:solidFill>
              </a:rPr>
            </a:br>
            <a:r>
              <a:rPr lang="en-GB">
                <a:solidFill>
                  <a:schemeClr val="lt1"/>
                </a:solidFill>
              </a:rPr>
              <a:t>19</a:t>
            </a:r>
            <a:r>
              <a:rPr baseline="30000" lang="en-GB">
                <a:solidFill>
                  <a:schemeClr val="lt1"/>
                </a:solidFill>
              </a:rPr>
              <a:t>th</a:t>
            </a:r>
            <a:r>
              <a:rPr lang="en-GB">
                <a:solidFill>
                  <a:schemeClr val="lt1"/>
                </a:solidFill>
              </a:rPr>
              <a:t> September 2024 </a:t>
            </a:r>
            <a:endParaRPr/>
          </a:p>
        </p:txBody>
      </p:sp>
      <p:sp>
        <p:nvSpPr>
          <p:cNvPr id="97" name="Google Shape;97;p1"/>
          <p:cNvSpPr txBox="1"/>
          <p:nvPr>
            <p:ph idx="1" type="body"/>
          </p:nvPr>
        </p:nvSpPr>
        <p:spPr>
          <a:xfrm>
            <a:off x="947738" y="5715000"/>
            <a:ext cx="2538000" cy="34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100"/>
              <a:buNone/>
            </a:pPr>
            <a:r>
              <a:rPr lang="en-GB"/>
              <a:t>londonfunders.org.uk</a:t>
            </a:r>
            <a:endParaRPr/>
          </a:p>
        </p:txBody>
      </p:sp>
      <p:sp>
        <p:nvSpPr>
          <p:cNvPr id="98" name="Google Shape;98;p1"/>
          <p:cNvSpPr txBox="1"/>
          <p:nvPr>
            <p:ph idx="2" type="body"/>
          </p:nvPr>
        </p:nvSpPr>
        <p:spPr>
          <a:xfrm>
            <a:off x="947325" y="4076700"/>
            <a:ext cx="5076825" cy="1295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800"/>
              <a:buNone/>
            </a:pPr>
            <a:br>
              <a:rPr lang="en-GB" sz="2800">
                <a:solidFill>
                  <a:schemeClr val="lt1"/>
                </a:solidFill>
              </a:rPr>
            </a:br>
            <a:endParaRPr/>
          </a:p>
        </p:txBody>
      </p:sp>
      <p:sp>
        <p:nvSpPr>
          <p:cNvPr id="99" name="Google Shape;99;p1"/>
          <p:cNvSpPr txBox="1"/>
          <p:nvPr>
            <p:ph idx="3" type="body"/>
          </p:nvPr>
        </p:nvSpPr>
        <p:spPr>
          <a:xfrm>
            <a:off x="3609767" y="5753100"/>
            <a:ext cx="2414796" cy="34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700"/>
              <a:buNone/>
            </a:pPr>
            <a:r>
              <a:rPr lang="en-GB"/>
              <a:t>SEPTEMBER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196" name="Google Shape;196;p10"/>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97" name="Google Shape;197;p10"/>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Purpose</a:t>
            </a:r>
            <a:endParaRPr/>
          </a:p>
        </p:txBody>
      </p:sp>
      <p:sp>
        <p:nvSpPr>
          <p:cNvPr id="198" name="Google Shape;198;p10"/>
          <p:cNvSpPr txBox="1"/>
          <p:nvPr/>
        </p:nvSpPr>
        <p:spPr>
          <a:xfrm>
            <a:off x="839787" y="2455135"/>
            <a:ext cx="2780868" cy="1077218"/>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Arial"/>
                <a:ea typeface="Arial"/>
                <a:cs typeface="Arial"/>
                <a:sym typeface="Arial"/>
              </a:rPr>
              <a:t>Start Up </a:t>
            </a:r>
            <a:endParaRPr/>
          </a:p>
          <a:p>
            <a:pPr indent="0" lvl="0" marL="0" marR="0" rtl="0" algn="ctr">
              <a:spcBef>
                <a:spcPts val="0"/>
              </a:spcBef>
              <a:spcAft>
                <a:spcPts val="0"/>
              </a:spcAft>
              <a:buNone/>
            </a:pPr>
            <a:r>
              <a:rPr lang="en-GB" sz="3200">
                <a:solidFill>
                  <a:schemeClr val="dk1"/>
                </a:solidFill>
                <a:latin typeface="Arial"/>
                <a:ea typeface="Arial"/>
                <a:cs typeface="Arial"/>
                <a:sym typeface="Arial"/>
              </a:rPr>
              <a:t>pop in</a:t>
            </a:r>
            <a:endParaRPr/>
          </a:p>
        </p:txBody>
      </p:sp>
      <p:sp>
        <p:nvSpPr>
          <p:cNvPr id="199" name="Google Shape;199;p10"/>
          <p:cNvSpPr/>
          <p:nvPr/>
        </p:nvSpPr>
        <p:spPr>
          <a:xfrm>
            <a:off x="3931752" y="3029915"/>
            <a:ext cx="1306286" cy="879567"/>
          </a:xfrm>
          <a:prstGeom prst="rightArrow">
            <a:avLst>
              <a:gd fmla="val 50000" name="adj1"/>
              <a:gd fmla="val 50000" name="adj2"/>
            </a:avLst>
          </a:prstGeom>
          <a:solidFill>
            <a:schemeClr val="accent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00" name="Google Shape;200;p10"/>
          <p:cNvSpPr txBox="1"/>
          <p:nvPr/>
        </p:nvSpPr>
        <p:spPr>
          <a:xfrm>
            <a:off x="5869242" y="515043"/>
            <a:ext cx="5051100" cy="5849100"/>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700">
                <a:solidFill>
                  <a:schemeClr val="dk1"/>
                </a:solidFill>
                <a:latin typeface="Arial"/>
                <a:ea typeface="Arial"/>
                <a:cs typeface="Arial"/>
                <a:sym typeface="Arial"/>
              </a:rPr>
              <a:t>Key purpose</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For new and developing schemes to come together in a safe space to share experiences and information for peer learning and support. </a:t>
            </a:r>
            <a:endParaRPr sz="1300"/>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What we’ll do</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GB" sz="1700">
                <a:solidFill>
                  <a:schemeClr val="dk1"/>
                </a:solidFill>
                <a:latin typeface="Arial"/>
                <a:ea typeface="Arial"/>
                <a:cs typeface="Arial"/>
                <a:sym typeface="Arial"/>
              </a:rPr>
              <a:t>The group is open to anyone setting up or running a PBG. They can raise any issue they wish to discuss and explore.. Established schemes will be invited to share their experiences with the group. Currently, the key themes that have been identified are:</a:t>
            </a:r>
            <a:endParaRPr sz="1300"/>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Governance – making trustee boards useful / building board diversity</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Giving campaign - with limited impact data</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Staff – exploring key roles and responsibilities for a start up giving scheme</a:t>
            </a:r>
            <a:endParaRPr sz="1300"/>
          </a:p>
          <a:p>
            <a:pPr indent="-171450" lvl="0" marL="285750" marR="0" rtl="0" algn="l">
              <a:spcBef>
                <a:spcPts val="0"/>
              </a:spcBef>
              <a:spcAft>
                <a:spcPts val="0"/>
              </a:spcAft>
              <a:buClr>
                <a:schemeClr val="dk1"/>
              </a:buClr>
              <a:buSzPts val="1800"/>
              <a:buFont typeface="Noto Sans Symbols"/>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When the subgroup meets</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10am-11am on the first Wednesday of every month from 6 Nov 2024</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207" name="Google Shape;207;p11"/>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208" name="Google Shape;208;p11"/>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Purpose</a:t>
            </a:r>
            <a:endParaRPr/>
          </a:p>
        </p:txBody>
      </p:sp>
      <p:sp>
        <p:nvSpPr>
          <p:cNvPr id="209" name="Google Shape;209;p11"/>
          <p:cNvSpPr txBox="1"/>
          <p:nvPr/>
        </p:nvSpPr>
        <p:spPr>
          <a:xfrm>
            <a:off x="828929" y="2890391"/>
            <a:ext cx="2460761" cy="1077218"/>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Learning Programme</a:t>
            </a:r>
            <a:endParaRPr/>
          </a:p>
        </p:txBody>
      </p:sp>
      <p:sp>
        <p:nvSpPr>
          <p:cNvPr id="210" name="Google Shape;210;p11"/>
          <p:cNvSpPr/>
          <p:nvPr/>
        </p:nvSpPr>
        <p:spPr>
          <a:xfrm>
            <a:off x="3931752" y="2989216"/>
            <a:ext cx="1306286" cy="879567"/>
          </a:xfrm>
          <a:prstGeom prst="rightArrow">
            <a:avLst>
              <a:gd fmla="val 50000" name="adj1"/>
              <a:gd fmla="val 50000" name="adj2"/>
            </a:avLst>
          </a:prstGeom>
          <a:solidFill>
            <a:schemeClr val="dk2"/>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11" name="Google Shape;211;p11"/>
          <p:cNvSpPr txBox="1"/>
          <p:nvPr/>
        </p:nvSpPr>
        <p:spPr>
          <a:xfrm>
            <a:off x="5880100" y="474345"/>
            <a:ext cx="5051100" cy="5849100"/>
          </a:xfrm>
          <a:prstGeom prst="rect">
            <a:avLst/>
          </a:prstGeom>
          <a:noFill/>
          <a:ln cap="flat" cmpd="sng" w="38100">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700">
                <a:solidFill>
                  <a:schemeClr val="dk1"/>
                </a:solidFill>
                <a:latin typeface="Arial"/>
                <a:ea typeface="Arial"/>
                <a:cs typeface="Arial"/>
                <a:sym typeface="Arial"/>
              </a:rPr>
              <a:t>Key purpose</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Bitesize learning and training on key themes that matter to the place based giving network, to develop and strengthen their practice</a:t>
            </a:r>
            <a:endParaRPr sz="1300"/>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What we’ll do</a:t>
            </a:r>
            <a:endParaRPr sz="1700">
              <a:solidFill>
                <a:schemeClr val="dk1"/>
              </a:solidFill>
              <a:latin typeface="Arial"/>
              <a:ea typeface="Arial"/>
              <a:cs typeface="Arial"/>
              <a:sym typeface="Arial"/>
            </a:endParaRPr>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Deliver 2-3 theme-based bitesize learning sessions every month through a programme of learning. Learning themes will be identified 6 months in advance.</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Offer deep dive sessions for peer learning delivered by PBGS.</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Offer upskilling sessions delivered by external providers.</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Ensure training is tailored to the needs of the PBG network</a:t>
            </a:r>
            <a:endParaRPr sz="1300"/>
          </a:p>
          <a:p>
            <a:pPr indent="-171450" lvl="0" marL="285750" marR="0" rtl="0" algn="l">
              <a:spcBef>
                <a:spcPts val="0"/>
              </a:spcBef>
              <a:spcAft>
                <a:spcPts val="0"/>
              </a:spcAft>
              <a:buClr>
                <a:schemeClr val="dk1"/>
              </a:buClr>
              <a:buSzPts val="1800"/>
              <a:buFont typeface="Noto Sans Symbols"/>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When the learning takes place</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Bitesize learning sessions will be delivered online and in person at different times of the day (e.g. breakfast sessions, core work hours, evening sessions)</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947324" y="2058008"/>
            <a:ext cx="5641045" cy="243759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400"/>
              <a:buFont typeface="Arial"/>
              <a:buNone/>
            </a:pPr>
            <a:r>
              <a:rPr lang="en-GB">
                <a:solidFill>
                  <a:schemeClr val="lt1"/>
                </a:solidFill>
              </a:rPr>
              <a:t>Place Based Giving </a:t>
            </a:r>
            <a:br>
              <a:rPr lang="en-GB">
                <a:solidFill>
                  <a:schemeClr val="lt1"/>
                </a:solidFill>
              </a:rPr>
            </a:br>
            <a:r>
              <a:rPr lang="en-GB">
                <a:solidFill>
                  <a:schemeClr val="lt1"/>
                </a:solidFill>
              </a:rPr>
              <a:t>Learning Programme</a:t>
            </a:r>
            <a:br>
              <a:rPr lang="en-GB">
                <a:solidFill>
                  <a:schemeClr val="lt1"/>
                </a:solidFill>
              </a:rPr>
            </a:br>
            <a:br>
              <a:rPr lang="en-GB">
                <a:solidFill>
                  <a:schemeClr val="lt1"/>
                </a:solidFill>
              </a:rPr>
            </a:br>
            <a:r>
              <a:rPr lang="en-GB">
                <a:solidFill>
                  <a:schemeClr val="lt1"/>
                </a:solidFill>
              </a:rPr>
              <a:t>October 24 – March 25</a:t>
            </a:r>
            <a:endParaRPr/>
          </a:p>
        </p:txBody>
      </p:sp>
      <p:sp>
        <p:nvSpPr>
          <p:cNvPr id="218" name="Google Shape;218;p12"/>
          <p:cNvSpPr txBox="1"/>
          <p:nvPr>
            <p:ph idx="1" type="body"/>
          </p:nvPr>
        </p:nvSpPr>
        <p:spPr>
          <a:xfrm>
            <a:off x="947738" y="5715000"/>
            <a:ext cx="2538000" cy="34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100"/>
              <a:buNone/>
            </a:pPr>
            <a:r>
              <a:rPr lang="en-GB"/>
              <a:t>londonfunders.org.uk</a:t>
            </a:r>
            <a:endParaRPr/>
          </a:p>
        </p:txBody>
      </p:sp>
      <p:sp>
        <p:nvSpPr>
          <p:cNvPr id="219" name="Google Shape;219;p12"/>
          <p:cNvSpPr txBox="1"/>
          <p:nvPr>
            <p:ph idx="2" type="body"/>
          </p:nvPr>
        </p:nvSpPr>
        <p:spPr>
          <a:xfrm>
            <a:off x="947325" y="4076700"/>
            <a:ext cx="5076825" cy="1295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800"/>
              <a:buNone/>
            </a:pPr>
            <a:br>
              <a:rPr lang="en-GB" sz="2800">
                <a:solidFill>
                  <a:schemeClr val="lt1"/>
                </a:solidFill>
              </a:rPr>
            </a:br>
            <a:endParaRPr/>
          </a:p>
        </p:txBody>
      </p:sp>
      <p:sp>
        <p:nvSpPr>
          <p:cNvPr id="220" name="Google Shape;220;p12"/>
          <p:cNvSpPr txBox="1"/>
          <p:nvPr>
            <p:ph idx="3" type="body"/>
          </p:nvPr>
        </p:nvSpPr>
        <p:spPr>
          <a:xfrm>
            <a:off x="3609767" y="5753100"/>
            <a:ext cx="2414796" cy="34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700"/>
              <a:buNone/>
            </a:pPr>
            <a:r>
              <a:rPr lang="en-GB"/>
              <a:t>SEPTEMBER 2024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227" name="Google Shape;227;p13"/>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228" name="Google Shape;228;p13"/>
          <p:cNvSpPr txBox="1"/>
          <p:nvPr>
            <p:ph idx="1" type="body"/>
          </p:nvPr>
        </p:nvSpPr>
        <p:spPr>
          <a:xfrm>
            <a:off x="839789" y="1779603"/>
            <a:ext cx="3949925" cy="4395538"/>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2"/>
              </a:buClr>
              <a:buSzPts val="2400"/>
              <a:buNone/>
            </a:pPr>
            <a:r>
              <a:rPr lang="en-GB"/>
              <a:t>Our approach</a:t>
            </a:r>
            <a:endParaRPr/>
          </a:p>
          <a:p>
            <a:pPr indent="0" lvl="0" marL="0" rtl="0" algn="l">
              <a:lnSpc>
                <a:spcPct val="114000"/>
              </a:lnSpc>
              <a:spcBef>
                <a:spcPts val="1200"/>
              </a:spcBef>
              <a:spcAft>
                <a:spcPts val="0"/>
              </a:spcAft>
              <a:buClr>
                <a:schemeClr val="dk1"/>
              </a:buClr>
              <a:buSzPts val="2000"/>
              <a:buNone/>
            </a:pPr>
            <a:r>
              <a:rPr lang="en-GB"/>
              <a:t>In June, one of our interns Tobi, who was part of the 10, 000 Black interns programme, undertook a training audit of all previous London’s Giving training and London Funders Festival of Learning events. This was mapped on to the broad themes from the thematic analysis. </a:t>
            </a:r>
            <a:endParaRPr/>
          </a:p>
          <a:p>
            <a:pPr indent="0" lvl="0" marL="0" rtl="0" algn="l">
              <a:lnSpc>
                <a:spcPct val="114000"/>
              </a:lnSpc>
              <a:spcBef>
                <a:spcPts val="1800"/>
              </a:spcBef>
              <a:spcAft>
                <a:spcPts val="0"/>
              </a:spcAft>
              <a:buClr>
                <a:schemeClr val="dk1"/>
              </a:buClr>
              <a:buSzPts val="2000"/>
              <a:buNone/>
            </a:pPr>
            <a:r>
              <a:rPr lang="en-GB"/>
              <a:t>The broad themes were:</a:t>
            </a:r>
            <a:endParaRPr/>
          </a:p>
          <a:p>
            <a:pPr indent="0" lvl="0" marL="0" rtl="0" algn="l">
              <a:lnSpc>
                <a:spcPct val="114000"/>
              </a:lnSpc>
              <a:spcBef>
                <a:spcPts val="1800"/>
              </a:spcBef>
              <a:spcAft>
                <a:spcPts val="0"/>
              </a:spcAft>
              <a:buClr>
                <a:schemeClr val="dk1"/>
              </a:buClr>
              <a:buSzPts val="2000"/>
              <a:buNone/>
            </a:pPr>
            <a:r>
              <a:t/>
            </a:r>
            <a:endParaRPr/>
          </a:p>
        </p:txBody>
      </p:sp>
      <p:sp>
        <p:nvSpPr>
          <p:cNvPr id="229" name="Google Shape;229;p13"/>
          <p:cNvSpPr txBox="1"/>
          <p:nvPr>
            <p:ph type="title"/>
          </p:nvPr>
        </p:nvSpPr>
        <p:spPr>
          <a:xfrm>
            <a:off x="839789" y="682859"/>
            <a:ext cx="3168650" cy="51244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Context</a:t>
            </a:r>
            <a:endParaRPr/>
          </a:p>
        </p:txBody>
      </p:sp>
      <p:grpSp>
        <p:nvGrpSpPr>
          <p:cNvPr id="230" name="Google Shape;230;p13"/>
          <p:cNvGrpSpPr/>
          <p:nvPr/>
        </p:nvGrpSpPr>
        <p:grpSpPr>
          <a:xfrm>
            <a:off x="5240941" y="775505"/>
            <a:ext cx="1719943" cy="1436914"/>
            <a:chOff x="5714999" y="476850"/>
            <a:chExt cx="1719943" cy="1436914"/>
          </a:xfrm>
        </p:grpSpPr>
        <p:sp>
          <p:nvSpPr>
            <p:cNvPr id="231" name="Google Shape;231;p13"/>
            <p:cNvSpPr/>
            <p:nvPr/>
          </p:nvSpPr>
          <p:spPr>
            <a:xfrm>
              <a:off x="5714999" y="476850"/>
              <a:ext cx="1719943" cy="1436914"/>
            </a:xfrm>
            <a:prstGeom prst="ellipse">
              <a:avLst/>
            </a:prstGeom>
            <a:solidFill>
              <a:schemeClr val="dk2"/>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232" name="Google Shape;232;p13"/>
            <p:cNvSpPr txBox="1"/>
            <p:nvPr/>
          </p:nvSpPr>
          <p:spPr>
            <a:xfrm>
              <a:off x="5714999" y="812339"/>
              <a:ext cx="168636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Income Diversification</a:t>
              </a:r>
              <a:endParaRPr/>
            </a:p>
          </p:txBody>
        </p:sp>
      </p:grpSp>
      <p:grpSp>
        <p:nvGrpSpPr>
          <p:cNvPr id="233" name="Google Shape;233;p13"/>
          <p:cNvGrpSpPr/>
          <p:nvPr/>
        </p:nvGrpSpPr>
        <p:grpSpPr>
          <a:xfrm>
            <a:off x="5207423" y="2707288"/>
            <a:ext cx="1785258" cy="1436914"/>
            <a:chOff x="5718638" y="2765161"/>
            <a:chExt cx="1785258" cy="1436914"/>
          </a:xfrm>
        </p:grpSpPr>
        <p:sp>
          <p:nvSpPr>
            <p:cNvPr id="234" name="Google Shape;234;p13"/>
            <p:cNvSpPr/>
            <p:nvPr/>
          </p:nvSpPr>
          <p:spPr>
            <a:xfrm>
              <a:off x="5736769" y="2765161"/>
              <a:ext cx="1719943" cy="1436914"/>
            </a:xfrm>
            <a:prstGeom prst="ellipse">
              <a:avLst/>
            </a:prstGeom>
            <a:solidFill>
              <a:srgbClr val="EA547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35" name="Google Shape;235;p13"/>
            <p:cNvSpPr txBox="1"/>
            <p:nvPr/>
          </p:nvSpPr>
          <p:spPr>
            <a:xfrm>
              <a:off x="5718638" y="3244334"/>
              <a:ext cx="178525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Comms</a:t>
              </a:r>
              <a:endParaRPr/>
            </a:p>
          </p:txBody>
        </p:sp>
      </p:grpSp>
      <p:grpSp>
        <p:nvGrpSpPr>
          <p:cNvPr id="236" name="Google Shape;236;p13"/>
          <p:cNvGrpSpPr/>
          <p:nvPr/>
        </p:nvGrpSpPr>
        <p:grpSpPr>
          <a:xfrm>
            <a:off x="5243801" y="4739728"/>
            <a:ext cx="1721014" cy="1436914"/>
            <a:chOff x="5758921" y="5048030"/>
            <a:chExt cx="1721014" cy="1436914"/>
          </a:xfrm>
        </p:grpSpPr>
        <p:sp>
          <p:nvSpPr>
            <p:cNvPr id="237" name="Google Shape;237;p13"/>
            <p:cNvSpPr/>
            <p:nvPr/>
          </p:nvSpPr>
          <p:spPr>
            <a:xfrm>
              <a:off x="5758921" y="5048030"/>
              <a:ext cx="1719943" cy="1436914"/>
            </a:xfrm>
            <a:prstGeom prst="ellipse">
              <a:avLst/>
            </a:prstGeom>
            <a:solidFill>
              <a:srgbClr val="FFCF4E"/>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38" name="Google Shape;238;p13"/>
            <p:cNvSpPr txBox="1"/>
            <p:nvPr/>
          </p:nvSpPr>
          <p:spPr>
            <a:xfrm>
              <a:off x="5824429" y="5447012"/>
              <a:ext cx="165550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Community-Led</a:t>
              </a:r>
              <a:endParaRPr/>
            </a:p>
          </p:txBody>
        </p:sp>
      </p:grpSp>
      <p:grpSp>
        <p:nvGrpSpPr>
          <p:cNvPr id="239" name="Google Shape;239;p13"/>
          <p:cNvGrpSpPr/>
          <p:nvPr/>
        </p:nvGrpSpPr>
        <p:grpSpPr>
          <a:xfrm>
            <a:off x="7015200" y="775505"/>
            <a:ext cx="2656114" cy="1436914"/>
            <a:chOff x="8066313" y="1539664"/>
            <a:chExt cx="2656114" cy="1436914"/>
          </a:xfrm>
        </p:grpSpPr>
        <p:sp>
          <p:nvSpPr>
            <p:cNvPr id="240" name="Google Shape;240;p13"/>
            <p:cNvSpPr/>
            <p:nvPr/>
          </p:nvSpPr>
          <p:spPr>
            <a:xfrm>
              <a:off x="8534399" y="1539664"/>
              <a:ext cx="1719943" cy="1436914"/>
            </a:xfrm>
            <a:prstGeom prst="ellipse">
              <a:avLst/>
            </a:prstGeom>
            <a:solidFill>
              <a:srgbClr val="750550"/>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41" name="Google Shape;241;p13"/>
            <p:cNvSpPr txBox="1"/>
            <p:nvPr/>
          </p:nvSpPr>
          <p:spPr>
            <a:xfrm>
              <a:off x="8066313" y="2073455"/>
              <a:ext cx="265611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Impact</a:t>
              </a:r>
              <a:endParaRPr/>
            </a:p>
          </p:txBody>
        </p:sp>
      </p:grpSp>
      <p:grpSp>
        <p:nvGrpSpPr>
          <p:cNvPr id="242" name="Google Shape;242;p13"/>
          <p:cNvGrpSpPr/>
          <p:nvPr/>
        </p:nvGrpSpPr>
        <p:grpSpPr>
          <a:xfrm>
            <a:off x="7484440" y="2806999"/>
            <a:ext cx="1719943" cy="1436914"/>
            <a:chOff x="8534400" y="4335016"/>
            <a:chExt cx="1719943" cy="1436914"/>
          </a:xfrm>
        </p:grpSpPr>
        <p:sp>
          <p:nvSpPr>
            <p:cNvPr id="243" name="Google Shape;243;p13"/>
            <p:cNvSpPr/>
            <p:nvPr/>
          </p:nvSpPr>
          <p:spPr>
            <a:xfrm>
              <a:off x="8534400" y="4335016"/>
              <a:ext cx="1719943" cy="1436914"/>
            </a:xfrm>
            <a:prstGeom prst="ellipse">
              <a:avLst/>
            </a:prstGeom>
            <a:solidFill>
              <a:srgbClr val="EC9A5E"/>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44" name="Google Shape;244;p13"/>
            <p:cNvSpPr txBox="1"/>
            <p:nvPr/>
          </p:nvSpPr>
          <p:spPr>
            <a:xfrm>
              <a:off x="8826518" y="4699884"/>
              <a:ext cx="13026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Arial"/>
                  <a:ea typeface="Arial"/>
                  <a:cs typeface="Arial"/>
                  <a:sym typeface="Arial"/>
                </a:rPr>
                <a:t>Movement </a:t>
              </a:r>
              <a:endParaRPr/>
            </a:p>
            <a:p>
              <a:pPr indent="0" lvl="0" marL="0" marR="0" rtl="0" algn="l">
                <a:spcBef>
                  <a:spcPts val="0"/>
                </a:spcBef>
                <a:spcAft>
                  <a:spcPts val="0"/>
                </a:spcAft>
                <a:buNone/>
              </a:pPr>
              <a:r>
                <a:rPr b="1" lang="en-GB" sz="2000">
                  <a:solidFill>
                    <a:schemeClr val="lt1"/>
                  </a:solidFill>
                  <a:latin typeface="Arial"/>
                  <a:ea typeface="Arial"/>
                  <a:cs typeface="Arial"/>
                  <a:sym typeface="Arial"/>
                </a:rPr>
                <a:t>Building</a:t>
              </a:r>
              <a:endParaRPr/>
            </a:p>
          </p:txBody>
        </p:sp>
      </p:grpSp>
      <p:grpSp>
        <p:nvGrpSpPr>
          <p:cNvPr id="245" name="Google Shape;245;p13"/>
          <p:cNvGrpSpPr/>
          <p:nvPr/>
        </p:nvGrpSpPr>
        <p:grpSpPr>
          <a:xfrm>
            <a:off x="7483286" y="4738227"/>
            <a:ext cx="1722084" cy="1436914"/>
            <a:chOff x="5714999" y="476850"/>
            <a:chExt cx="1722084" cy="1436914"/>
          </a:xfrm>
        </p:grpSpPr>
        <p:sp>
          <p:nvSpPr>
            <p:cNvPr id="246" name="Google Shape;246;p13"/>
            <p:cNvSpPr/>
            <p:nvPr/>
          </p:nvSpPr>
          <p:spPr>
            <a:xfrm>
              <a:off x="5714999" y="476850"/>
              <a:ext cx="1719943" cy="1436914"/>
            </a:xfrm>
            <a:prstGeom prst="ellipse">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247" name="Google Shape;247;p13"/>
            <p:cNvSpPr txBox="1"/>
            <p:nvPr/>
          </p:nvSpPr>
          <p:spPr>
            <a:xfrm>
              <a:off x="5750719" y="1012368"/>
              <a:ext cx="168636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Governance</a:t>
              </a:r>
              <a:endParaRPr/>
            </a:p>
          </p:txBody>
        </p:sp>
      </p:grpSp>
      <p:grpSp>
        <p:nvGrpSpPr>
          <p:cNvPr id="248" name="Google Shape;248;p13"/>
          <p:cNvGrpSpPr/>
          <p:nvPr/>
        </p:nvGrpSpPr>
        <p:grpSpPr>
          <a:xfrm>
            <a:off x="9677902" y="4739834"/>
            <a:ext cx="1719943" cy="1436914"/>
            <a:chOff x="5714999" y="476850"/>
            <a:chExt cx="1719943" cy="1436914"/>
          </a:xfrm>
        </p:grpSpPr>
        <p:sp>
          <p:nvSpPr>
            <p:cNvPr id="249" name="Google Shape;249;p13"/>
            <p:cNvSpPr/>
            <p:nvPr/>
          </p:nvSpPr>
          <p:spPr>
            <a:xfrm>
              <a:off x="5714999" y="476850"/>
              <a:ext cx="1719943" cy="1436914"/>
            </a:xfrm>
            <a:prstGeom prst="ellipse">
              <a:avLst/>
            </a:prstGeom>
            <a:solidFill>
              <a:srgbClr val="C7047E"/>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250" name="Google Shape;250;p13"/>
            <p:cNvSpPr txBox="1"/>
            <p:nvPr/>
          </p:nvSpPr>
          <p:spPr>
            <a:xfrm>
              <a:off x="5714999" y="812339"/>
              <a:ext cx="168636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Organisational Resilience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257" name="Google Shape;257;p14"/>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258" name="Google Shape;258;p14"/>
          <p:cNvSpPr txBox="1"/>
          <p:nvPr>
            <p:ph idx="1" type="body"/>
          </p:nvPr>
        </p:nvSpPr>
        <p:spPr>
          <a:xfrm>
            <a:off x="839787" y="1567316"/>
            <a:ext cx="4896000" cy="4864893"/>
          </a:xfrm>
          <a:prstGeom prst="rect">
            <a:avLst/>
          </a:prstGeom>
          <a:noFill/>
          <a:ln>
            <a:noFill/>
          </a:ln>
        </p:spPr>
        <p:txBody>
          <a:bodyPr anchorCtr="0" anchor="t" bIns="0" lIns="0" spcFirstLastPara="1" rIns="0" wrap="square" tIns="0">
            <a:noAutofit/>
          </a:bodyPr>
          <a:lstStyle/>
          <a:p>
            <a:pPr indent="-273050" lvl="0" marL="285750" rtl="0" algn="l">
              <a:lnSpc>
                <a:spcPct val="107000"/>
              </a:lnSpc>
              <a:spcBef>
                <a:spcPts val="0"/>
              </a:spcBef>
              <a:spcAft>
                <a:spcPts val="0"/>
              </a:spcAft>
              <a:buClr>
                <a:schemeClr val="dk2"/>
              </a:buClr>
              <a:buSzPts val="1800"/>
              <a:buFont typeface="Noto Sans Symbols"/>
              <a:buChar char="⮚"/>
            </a:pPr>
            <a:r>
              <a:rPr b="1" lang="en-GB" sz="1800">
                <a:solidFill>
                  <a:srgbClr val="000000"/>
                </a:solidFill>
              </a:rPr>
              <a:t>Funding and income diversification – </a:t>
            </a:r>
            <a:r>
              <a:rPr lang="en-GB" sz="1800">
                <a:solidFill>
                  <a:srgbClr val="000000"/>
                </a:solidFill>
              </a:rPr>
              <a:t>including Corporate Engagement/Businesses, Individual Giving, High Net Worth Individuals and Legacies,  unlocking statutory funding and Social Investment, securing core costs.</a:t>
            </a:r>
            <a:endParaRPr sz="1800">
              <a:solidFill>
                <a:srgbClr val="000000"/>
              </a:solidFill>
            </a:endParaRPr>
          </a:p>
          <a:p>
            <a:pPr indent="-273050" lvl="0" marL="285750" rtl="0" algn="l">
              <a:lnSpc>
                <a:spcPct val="107000"/>
              </a:lnSpc>
              <a:spcBef>
                <a:spcPts val="1200"/>
              </a:spcBef>
              <a:spcAft>
                <a:spcPts val="0"/>
              </a:spcAft>
              <a:buClr>
                <a:schemeClr val="dk2"/>
              </a:buClr>
              <a:buSzPts val="1800"/>
              <a:buFont typeface="Noto Sans Symbols"/>
              <a:buChar char="⮚"/>
            </a:pPr>
            <a:r>
              <a:rPr b="1" lang="en-GB" sz="1800"/>
              <a:t>Communications – A c</a:t>
            </a:r>
            <a:r>
              <a:rPr lang="en-GB" sz="1800"/>
              <a:t>ollective and distinct identity, Unique Selling Points (USP’s), Brand, Articulating what we do (audience specific key messages) and Why We Exist, Telling your story, raising your profile.</a:t>
            </a:r>
            <a:endParaRPr sz="1800"/>
          </a:p>
          <a:p>
            <a:pPr indent="-285750" lvl="0" marL="285750" rtl="0" algn="l">
              <a:lnSpc>
                <a:spcPct val="107000"/>
              </a:lnSpc>
              <a:spcBef>
                <a:spcPts val="1200"/>
              </a:spcBef>
              <a:spcAft>
                <a:spcPts val="0"/>
              </a:spcAft>
              <a:buClr>
                <a:schemeClr val="dk2"/>
              </a:buClr>
              <a:buSzPts val="2000"/>
              <a:buFont typeface="Noto Sans Symbols"/>
              <a:buChar char="⮚"/>
            </a:pPr>
            <a:r>
              <a:rPr b="1" lang="en-GB" sz="1800"/>
              <a:t>Impact – </a:t>
            </a:r>
            <a:r>
              <a:rPr lang="en-GB" sz="1800"/>
              <a:t>Articulating the difference we are making, evidencing community-led impact,  monitoring and evaluation,  participatory metrics.</a:t>
            </a:r>
            <a:r>
              <a:rPr lang="en-GB"/>
              <a:t> </a:t>
            </a:r>
            <a:endParaRPr/>
          </a:p>
          <a:p>
            <a:pPr indent="-158750" lvl="0" marL="285750" rtl="0" algn="l">
              <a:lnSpc>
                <a:spcPct val="107000"/>
              </a:lnSpc>
              <a:spcBef>
                <a:spcPts val="1200"/>
              </a:spcBef>
              <a:spcAft>
                <a:spcPts val="0"/>
              </a:spcAft>
              <a:buClr>
                <a:schemeClr val="dk2"/>
              </a:buClr>
              <a:buSzPts val="2000"/>
              <a:buFont typeface="Noto Sans Symbols"/>
              <a:buNone/>
            </a:pPr>
            <a:r>
              <a:t/>
            </a:r>
            <a:endParaRPr/>
          </a:p>
        </p:txBody>
      </p:sp>
      <p:sp>
        <p:nvSpPr>
          <p:cNvPr id="259" name="Google Shape;259;p14"/>
          <p:cNvSpPr txBox="1"/>
          <p:nvPr>
            <p:ph idx="2" type="body"/>
          </p:nvPr>
        </p:nvSpPr>
        <p:spPr>
          <a:xfrm>
            <a:off x="6353176" y="1567316"/>
            <a:ext cx="4896000" cy="4500562"/>
          </a:xfrm>
          <a:prstGeom prst="rect">
            <a:avLst/>
          </a:prstGeom>
          <a:noFill/>
          <a:ln>
            <a:noFill/>
          </a:ln>
        </p:spPr>
        <p:txBody>
          <a:bodyPr anchorCtr="0" anchor="t" bIns="0" lIns="0" spcFirstLastPara="1" rIns="0" wrap="square" tIns="0">
            <a:noAutofit/>
          </a:bodyPr>
          <a:lstStyle/>
          <a:p>
            <a:pPr indent="-273050" lvl="0" marL="285750" rtl="0" algn="l">
              <a:lnSpc>
                <a:spcPct val="107000"/>
              </a:lnSpc>
              <a:spcBef>
                <a:spcPts val="0"/>
              </a:spcBef>
              <a:spcAft>
                <a:spcPts val="0"/>
              </a:spcAft>
              <a:buClr>
                <a:schemeClr val="dk2"/>
              </a:buClr>
              <a:buSzPts val="1800"/>
              <a:buFont typeface="Noto Sans Symbols"/>
              <a:buChar char="⮚"/>
            </a:pPr>
            <a:r>
              <a:rPr b="1" lang="en-GB" sz="1800">
                <a:solidFill>
                  <a:srgbClr val="000000"/>
                </a:solidFill>
              </a:rPr>
              <a:t>Movement Building - </a:t>
            </a:r>
            <a:r>
              <a:rPr lang="en-GB" sz="1800">
                <a:solidFill>
                  <a:srgbClr val="000000"/>
                </a:solidFill>
              </a:rPr>
              <a:t>New ways of thinking and doing, Systems Change, Collaboration, Community-led movement, Transformational practice.</a:t>
            </a:r>
            <a:endParaRPr sz="1800">
              <a:solidFill>
                <a:srgbClr val="000000"/>
              </a:solidFill>
            </a:endParaRPr>
          </a:p>
          <a:p>
            <a:pPr indent="-273050" lvl="0" marL="285750" rtl="0" algn="l">
              <a:lnSpc>
                <a:spcPct val="107000"/>
              </a:lnSpc>
              <a:spcBef>
                <a:spcPts val="1200"/>
              </a:spcBef>
              <a:spcAft>
                <a:spcPts val="0"/>
              </a:spcAft>
              <a:buClr>
                <a:schemeClr val="dk2"/>
              </a:buClr>
              <a:buSzPts val="1800"/>
              <a:buFont typeface="Noto Sans Symbols"/>
              <a:buChar char="⮚"/>
            </a:pPr>
            <a:r>
              <a:rPr b="1" lang="en-GB" sz="1800"/>
              <a:t>Community-led</a:t>
            </a:r>
            <a:r>
              <a:rPr lang="en-GB" sz="1800"/>
              <a:t>- Participatory grant making, community development, coproduction, community involvement, to be the voice of community, community-led decision making.</a:t>
            </a:r>
            <a:endParaRPr sz="1800"/>
          </a:p>
          <a:p>
            <a:pPr indent="-273050" lvl="0" marL="285750" rtl="0" algn="l">
              <a:lnSpc>
                <a:spcPct val="107000"/>
              </a:lnSpc>
              <a:spcBef>
                <a:spcPts val="1200"/>
              </a:spcBef>
              <a:spcAft>
                <a:spcPts val="0"/>
              </a:spcAft>
              <a:buClr>
                <a:schemeClr val="dk2"/>
              </a:buClr>
              <a:buSzPts val="1800"/>
              <a:buFont typeface="Noto Sans Symbols"/>
              <a:buChar char="⮚"/>
            </a:pPr>
            <a:r>
              <a:rPr b="1" lang="en-GB" sz="1800"/>
              <a:t>Governance - </a:t>
            </a:r>
            <a:r>
              <a:rPr lang="en-GB" sz="1800"/>
              <a:t>Governance support and understanding different governance models.</a:t>
            </a:r>
            <a:endParaRPr sz="1800"/>
          </a:p>
          <a:p>
            <a:pPr indent="-273050" lvl="0" marL="285750" rtl="0" algn="l">
              <a:lnSpc>
                <a:spcPct val="107000"/>
              </a:lnSpc>
              <a:spcBef>
                <a:spcPts val="1200"/>
              </a:spcBef>
              <a:spcAft>
                <a:spcPts val="0"/>
              </a:spcAft>
              <a:buClr>
                <a:schemeClr val="dk2"/>
              </a:buClr>
              <a:buSzPts val="1800"/>
              <a:buFont typeface="Noto Sans Symbols"/>
              <a:buChar char="⮚"/>
            </a:pPr>
            <a:r>
              <a:rPr b="1" lang="en-GB" sz="1800"/>
              <a:t>Organisational resilience - </a:t>
            </a:r>
            <a:r>
              <a:rPr lang="en-GB" sz="1800"/>
              <a:t>Leadership and management, prioritisation, resource allocation.</a:t>
            </a:r>
            <a:endParaRPr sz="1800"/>
          </a:p>
        </p:txBody>
      </p:sp>
      <p:sp>
        <p:nvSpPr>
          <p:cNvPr id="260" name="Google Shape;260;p14"/>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Key themes for learning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267" name="Google Shape;267;p15"/>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268" name="Google Shape;268;p15"/>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Previous London's Giving learning</a:t>
            </a:r>
            <a:endParaRPr/>
          </a:p>
        </p:txBody>
      </p:sp>
      <p:sp>
        <p:nvSpPr>
          <p:cNvPr id="269" name="Google Shape;269;p15"/>
          <p:cNvSpPr/>
          <p:nvPr/>
        </p:nvSpPr>
        <p:spPr>
          <a:xfrm>
            <a:off x="844952" y="1717874"/>
            <a:ext cx="1531714" cy="1261638"/>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Equity and Place</a:t>
            </a:r>
            <a:endParaRPr/>
          </a:p>
        </p:txBody>
      </p:sp>
      <p:sp>
        <p:nvSpPr>
          <p:cNvPr id="270" name="Google Shape;270;p15"/>
          <p:cNvSpPr/>
          <p:nvPr/>
        </p:nvSpPr>
        <p:spPr>
          <a:xfrm>
            <a:off x="1361929" y="3207931"/>
            <a:ext cx="484632" cy="978408"/>
          </a:xfrm>
          <a:prstGeom prst="downArrow">
            <a:avLst>
              <a:gd fmla="val 50000" name="adj1"/>
              <a:gd fmla="val 50000" name="adj2"/>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71" name="Google Shape;271;p15"/>
          <p:cNvSpPr/>
          <p:nvPr/>
        </p:nvSpPr>
        <p:spPr>
          <a:xfrm>
            <a:off x="594166" y="4486152"/>
            <a:ext cx="2013992" cy="1686043"/>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UKCF shared what they've learnt from embedding EDI into their grant making</a:t>
            </a:r>
            <a:endParaRPr/>
          </a:p>
        </p:txBody>
      </p:sp>
      <p:sp>
        <p:nvSpPr>
          <p:cNvPr id="272" name="Google Shape;272;p15"/>
          <p:cNvSpPr/>
          <p:nvPr/>
        </p:nvSpPr>
        <p:spPr>
          <a:xfrm>
            <a:off x="3420318" y="1717874"/>
            <a:ext cx="1686043" cy="1261638"/>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City Bridge Foundation</a:t>
            </a:r>
            <a:endParaRPr/>
          </a:p>
        </p:txBody>
      </p:sp>
      <p:sp>
        <p:nvSpPr>
          <p:cNvPr id="273" name="Google Shape;273;p15"/>
          <p:cNvSpPr/>
          <p:nvPr/>
        </p:nvSpPr>
        <p:spPr>
          <a:xfrm>
            <a:off x="3937295" y="3217576"/>
            <a:ext cx="484632" cy="978408"/>
          </a:xfrm>
          <a:prstGeom prst="downArrow">
            <a:avLst>
              <a:gd fmla="val 50000" name="adj1"/>
              <a:gd fmla="val 50000" name="adj2"/>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74" name="Google Shape;274;p15"/>
          <p:cNvSpPr/>
          <p:nvPr/>
        </p:nvSpPr>
        <p:spPr>
          <a:xfrm>
            <a:off x="3169532" y="4486152"/>
            <a:ext cx="2177966" cy="1686042"/>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A conversation with CBF about the strategic development fund and working together </a:t>
            </a:r>
            <a:endParaRPr/>
          </a:p>
        </p:txBody>
      </p:sp>
      <p:sp>
        <p:nvSpPr>
          <p:cNvPr id="275" name="Google Shape;275;p15"/>
          <p:cNvSpPr/>
          <p:nvPr/>
        </p:nvSpPr>
        <p:spPr>
          <a:xfrm>
            <a:off x="6101789" y="1717874"/>
            <a:ext cx="1898244" cy="1261638"/>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Economic case for PGM</a:t>
            </a:r>
            <a:endParaRPr/>
          </a:p>
        </p:txBody>
      </p:sp>
      <p:sp>
        <p:nvSpPr>
          <p:cNvPr id="276" name="Google Shape;276;p15"/>
          <p:cNvSpPr/>
          <p:nvPr/>
        </p:nvSpPr>
        <p:spPr>
          <a:xfrm>
            <a:off x="6859904" y="3207931"/>
            <a:ext cx="484632" cy="978408"/>
          </a:xfrm>
          <a:prstGeom prst="downArrow">
            <a:avLst>
              <a:gd fmla="val 50000" name="adj1"/>
              <a:gd fmla="val 50000" name="adj2"/>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77" name="Google Shape;277;p15"/>
          <p:cNvSpPr/>
          <p:nvPr/>
        </p:nvSpPr>
        <p:spPr>
          <a:xfrm>
            <a:off x="5609864" y="4486151"/>
            <a:ext cx="2804927" cy="1686043"/>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Pro bono economics did a session exploring the economic case for PGM and benefits of collaborating on building the evidence base</a:t>
            </a:r>
            <a:endParaRPr/>
          </a:p>
        </p:txBody>
      </p:sp>
      <p:sp>
        <p:nvSpPr>
          <p:cNvPr id="278" name="Google Shape;278;p15"/>
          <p:cNvSpPr/>
          <p:nvPr/>
        </p:nvSpPr>
        <p:spPr>
          <a:xfrm>
            <a:off x="8918293" y="1717872"/>
            <a:ext cx="1763207" cy="1261639"/>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Introduction to data</a:t>
            </a:r>
            <a:endParaRPr/>
          </a:p>
        </p:txBody>
      </p:sp>
      <p:sp>
        <p:nvSpPr>
          <p:cNvPr id="279" name="Google Shape;279;p15"/>
          <p:cNvSpPr/>
          <p:nvPr/>
        </p:nvSpPr>
        <p:spPr>
          <a:xfrm>
            <a:off x="9551017" y="3207930"/>
            <a:ext cx="484632" cy="978408"/>
          </a:xfrm>
          <a:prstGeom prst="downArrow">
            <a:avLst>
              <a:gd fmla="val 50000" name="adj1"/>
              <a:gd fmla="val 50000" name="adj2"/>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80" name="Google Shape;280;p15"/>
          <p:cNvSpPr/>
          <p:nvPr/>
        </p:nvSpPr>
        <p:spPr>
          <a:xfrm>
            <a:off x="8792899" y="4486151"/>
            <a:ext cx="2341941" cy="1686043"/>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360 Giving and Superhighways did  session about using data to shape services and influence change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287" name="Google Shape;287;p16"/>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288" name="Google Shape;288;p16"/>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Previous London's Giving learning</a:t>
            </a:r>
            <a:endParaRPr/>
          </a:p>
        </p:txBody>
      </p:sp>
      <p:sp>
        <p:nvSpPr>
          <p:cNvPr id="289" name="Google Shape;289;p16"/>
          <p:cNvSpPr/>
          <p:nvPr/>
        </p:nvSpPr>
        <p:spPr>
          <a:xfrm>
            <a:off x="844950" y="1717875"/>
            <a:ext cx="1763100" cy="1261500"/>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Storytelling for impact</a:t>
            </a:r>
            <a:endParaRPr/>
          </a:p>
        </p:txBody>
      </p:sp>
      <p:sp>
        <p:nvSpPr>
          <p:cNvPr id="290" name="Google Shape;290;p16"/>
          <p:cNvSpPr/>
          <p:nvPr/>
        </p:nvSpPr>
        <p:spPr>
          <a:xfrm>
            <a:off x="1361929" y="3207931"/>
            <a:ext cx="484632" cy="978408"/>
          </a:xfrm>
          <a:prstGeom prst="downArrow">
            <a:avLst>
              <a:gd fmla="val 50000" name="adj1"/>
              <a:gd fmla="val 50000" name="adj2"/>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91" name="Google Shape;291;p16"/>
          <p:cNvSpPr/>
          <p:nvPr/>
        </p:nvSpPr>
        <p:spPr>
          <a:xfrm>
            <a:off x="594166" y="4486152"/>
            <a:ext cx="2013992" cy="1686043"/>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A deep dive into communications for impact</a:t>
            </a:r>
            <a:endParaRPr/>
          </a:p>
        </p:txBody>
      </p:sp>
      <p:sp>
        <p:nvSpPr>
          <p:cNvPr id="292" name="Google Shape;292;p16"/>
          <p:cNvSpPr/>
          <p:nvPr/>
        </p:nvSpPr>
        <p:spPr>
          <a:xfrm>
            <a:off x="6854141" y="3425139"/>
            <a:ext cx="2341941" cy="1223056"/>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900">
                <a:solidFill>
                  <a:schemeClr val="dk1"/>
                </a:solidFill>
                <a:latin typeface="Arial"/>
                <a:ea typeface="Arial"/>
                <a:cs typeface="Arial"/>
                <a:sym typeface="Arial"/>
              </a:rPr>
              <a:t>Facilitation skills training </a:t>
            </a:r>
            <a:endParaRPr sz="1300"/>
          </a:p>
        </p:txBody>
      </p:sp>
      <p:sp>
        <p:nvSpPr>
          <p:cNvPr id="293" name="Google Shape;293;p16"/>
          <p:cNvSpPr/>
          <p:nvPr/>
        </p:nvSpPr>
        <p:spPr>
          <a:xfrm>
            <a:off x="3265991" y="1737165"/>
            <a:ext cx="1878953" cy="1261638"/>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Business case for SME</a:t>
            </a:r>
            <a:endParaRPr/>
          </a:p>
        </p:txBody>
      </p:sp>
      <p:sp>
        <p:nvSpPr>
          <p:cNvPr id="294" name="Google Shape;294;p16"/>
          <p:cNvSpPr/>
          <p:nvPr/>
        </p:nvSpPr>
        <p:spPr>
          <a:xfrm>
            <a:off x="4024106" y="3227222"/>
            <a:ext cx="484632" cy="978408"/>
          </a:xfrm>
          <a:prstGeom prst="downArrow">
            <a:avLst>
              <a:gd fmla="val 50000" name="adj1"/>
              <a:gd fmla="val 50000" name="adj2"/>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295" name="Google Shape;295;p16"/>
          <p:cNvSpPr/>
          <p:nvPr/>
        </p:nvSpPr>
        <p:spPr>
          <a:xfrm>
            <a:off x="3121306" y="4505442"/>
            <a:ext cx="2457687" cy="1686043"/>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Heart of the City delivered a session on working with the SME sector and building collaboration that lasts</a:t>
            </a:r>
            <a:endParaRPr/>
          </a:p>
        </p:txBody>
      </p:sp>
      <p:sp>
        <p:nvSpPr>
          <p:cNvPr id="296" name="Google Shape;296;p16"/>
          <p:cNvSpPr/>
          <p:nvPr/>
        </p:nvSpPr>
        <p:spPr>
          <a:xfrm>
            <a:off x="6854141" y="1621417"/>
            <a:ext cx="2341941" cy="1377385"/>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900">
                <a:solidFill>
                  <a:schemeClr val="dk1"/>
                </a:solidFill>
                <a:latin typeface="Arial"/>
                <a:ea typeface="Arial"/>
                <a:cs typeface="Arial"/>
                <a:sym typeface="Arial"/>
              </a:rPr>
              <a:t>Line management training delivered by Koreo</a:t>
            </a:r>
            <a:endParaRPr sz="1300"/>
          </a:p>
        </p:txBody>
      </p:sp>
      <p:sp>
        <p:nvSpPr>
          <p:cNvPr id="297" name="Google Shape;297;p16"/>
          <p:cNvSpPr/>
          <p:nvPr/>
        </p:nvSpPr>
        <p:spPr>
          <a:xfrm>
            <a:off x="6371861" y="4949138"/>
            <a:ext cx="3103940" cy="1338802"/>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900">
                <a:solidFill>
                  <a:schemeClr val="dk1"/>
                </a:solidFill>
                <a:latin typeface="Arial"/>
                <a:ea typeface="Arial"/>
                <a:cs typeface="Arial"/>
                <a:sym typeface="Arial"/>
              </a:rPr>
              <a:t>Place based giving networking day facilitated by Islington Giving</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04" name="Google Shape;304;p17"/>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Previous London Funders Festival of learning</a:t>
            </a:r>
            <a:endParaRPr/>
          </a:p>
        </p:txBody>
      </p:sp>
      <p:sp>
        <p:nvSpPr>
          <p:cNvPr id="305" name="Google Shape;305;p17"/>
          <p:cNvSpPr/>
          <p:nvPr/>
        </p:nvSpPr>
        <p:spPr>
          <a:xfrm>
            <a:off x="729205" y="1930077"/>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800">
                <a:solidFill>
                  <a:srgbClr val="000000"/>
                </a:solidFill>
                <a:latin typeface="Arial"/>
                <a:ea typeface="Arial"/>
                <a:cs typeface="Arial"/>
                <a:sym typeface="Arial"/>
              </a:rPr>
              <a:t>Collaboration</a:t>
            </a:r>
            <a:endParaRPr sz="1200"/>
          </a:p>
        </p:txBody>
      </p:sp>
      <p:sp>
        <p:nvSpPr>
          <p:cNvPr id="306" name="Google Shape;306;p17"/>
          <p:cNvSpPr/>
          <p:nvPr/>
        </p:nvSpPr>
        <p:spPr>
          <a:xfrm>
            <a:off x="1419802" y="3207931"/>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07" name="Google Shape;307;p17"/>
          <p:cNvSpPr/>
          <p:nvPr/>
        </p:nvSpPr>
        <p:spPr>
          <a:xfrm>
            <a:off x="478419" y="4486152"/>
            <a:ext cx="2370877" cy="1975410"/>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Unlocking the power of place</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Building healthy communities</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Approaches to partnership working</a:t>
            </a:r>
            <a:endParaRPr sz="1200"/>
          </a:p>
        </p:txBody>
      </p:sp>
      <p:sp>
        <p:nvSpPr>
          <p:cNvPr id="308" name="Google Shape;308;p17"/>
          <p:cNvSpPr/>
          <p:nvPr/>
        </p:nvSpPr>
        <p:spPr>
          <a:xfrm>
            <a:off x="3429964" y="1930076"/>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Equity</a:t>
            </a:r>
            <a:endParaRPr/>
          </a:p>
        </p:txBody>
      </p:sp>
      <p:sp>
        <p:nvSpPr>
          <p:cNvPr id="309" name="Google Shape;309;p17"/>
          <p:cNvSpPr/>
          <p:nvPr/>
        </p:nvSpPr>
        <p:spPr>
          <a:xfrm>
            <a:off x="6169305" y="1930075"/>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Place</a:t>
            </a:r>
            <a:endParaRPr/>
          </a:p>
        </p:txBody>
      </p:sp>
      <p:sp>
        <p:nvSpPr>
          <p:cNvPr id="310" name="Google Shape;310;p17"/>
          <p:cNvSpPr/>
          <p:nvPr/>
        </p:nvSpPr>
        <p:spPr>
          <a:xfrm>
            <a:off x="8966520" y="1930074"/>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Process</a:t>
            </a:r>
            <a:endParaRPr/>
          </a:p>
        </p:txBody>
      </p:sp>
      <p:sp>
        <p:nvSpPr>
          <p:cNvPr id="311" name="Google Shape;311;p17"/>
          <p:cNvSpPr/>
          <p:nvPr/>
        </p:nvSpPr>
        <p:spPr>
          <a:xfrm>
            <a:off x="3179179" y="4486151"/>
            <a:ext cx="2370876" cy="1975410"/>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Intersectionality in funding</a:t>
            </a:r>
            <a:endParaRPr sz="1600">
              <a:solidFill>
                <a:srgbClr val="000000"/>
              </a:solidFill>
              <a:latin typeface="Arial"/>
              <a:ea typeface="Arial"/>
              <a:cs typeface="Arial"/>
              <a:sym typeface="Arial"/>
            </a:endParaRPr>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A relational approach to funding</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Barriers to a more equitable funding ecosystem</a:t>
            </a:r>
            <a:endParaRPr sz="1200"/>
          </a:p>
        </p:txBody>
      </p:sp>
      <p:sp>
        <p:nvSpPr>
          <p:cNvPr id="312" name="Google Shape;312;p17"/>
          <p:cNvSpPr/>
          <p:nvPr/>
        </p:nvSpPr>
        <p:spPr>
          <a:xfrm>
            <a:off x="9657119" y="3207931"/>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13" name="Google Shape;313;p17"/>
          <p:cNvSpPr/>
          <p:nvPr/>
        </p:nvSpPr>
        <p:spPr>
          <a:xfrm>
            <a:off x="8599988" y="4486150"/>
            <a:ext cx="2612016" cy="1686043"/>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Reconsidering risk</a:t>
            </a:r>
            <a:endParaRPr sz="1600">
              <a:solidFill>
                <a:schemeClr val="lt1"/>
              </a:solidFill>
              <a:latin typeface="Arial"/>
              <a:ea typeface="Arial"/>
              <a:cs typeface="Arial"/>
              <a:sym typeface="Arial"/>
            </a:endParaRPr>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A polarity management framework</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Balancing trust, evidence and equity</a:t>
            </a:r>
            <a:endParaRPr sz="1200"/>
          </a:p>
        </p:txBody>
      </p:sp>
      <p:sp>
        <p:nvSpPr>
          <p:cNvPr id="314" name="Google Shape;314;p17"/>
          <p:cNvSpPr/>
          <p:nvPr/>
        </p:nvSpPr>
        <p:spPr>
          <a:xfrm>
            <a:off x="4120562" y="3207930"/>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15" name="Google Shape;315;p17"/>
          <p:cNvSpPr/>
          <p:nvPr/>
        </p:nvSpPr>
        <p:spPr>
          <a:xfrm>
            <a:off x="6859903" y="3207931"/>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16" name="Google Shape;316;p17"/>
          <p:cNvSpPr/>
          <p:nvPr/>
        </p:nvSpPr>
        <p:spPr>
          <a:xfrm>
            <a:off x="6101786" y="4486151"/>
            <a:ext cx="2013992" cy="1686043"/>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Unlocking the power of place</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The power of partnerships and place</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8"/>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23" name="Google Shape;323;p18"/>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Previous London Funders Festival of learning</a:t>
            </a:r>
            <a:endParaRPr/>
          </a:p>
        </p:txBody>
      </p:sp>
      <p:sp>
        <p:nvSpPr>
          <p:cNvPr id="324" name="Google Shape;324;p18"/>
          <p:cNvSpPr/>
          <p:nvPr/>
        </p:nvSpPr>
        <p:spPr>
          <a:xfrm>
            <a:off x="555585" y="1930077"/>
            <a:ext cx="1878954" cy="972271"/>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Systemic Change</a:t>
            </a:r>
            <a:endParaRPr/>
          </a:p>
        </p:txBody>
      </p:sp>
      <p:sp>
        <p:nvSpPr>
          <p:cNvPr id="325" name="Google Shape;325;p18"/>
          <p:cNvSpPr/>
          <p:nvPr/>
        </p:nvSpPr>
        <p:spPr>
          <a:xfrm>
            <a:off x="1246182" y="3207931"/>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26" name="Google Shape;326;p18"/>
          <p:cNvSpPr/>
          <p:nvPr/>
        </p:nvSpPr>
        <p:spPr>
          <a:xfrm>
            <a:off x="420546" y="4486152"/>
            <a:ext cx="2197257" cy="1975410"/>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Funding systemic change </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Lessons from funding infrastructure and systems change long term</a:t>
            </a:r>
            <a:endParaRPr sz="1200"/>
          </a:p>
        </p:txBody>
      </p:sp>
      <p:sp>
        <p:nvSpPr>
          <p:cNvPr id="327" name="Google Shape;327;p18"/>
          <p:cNvSpPr/>
          <p:nvPr/>
        </p:nvSpPr>
        <p:spPr>
          <a:xfrm>
            <a:off x="3198470" y="1930076"/>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Community</a:t>
            </a:r>
            <a:endParaRPr/>
          </a:p>
        </p:txBody>
      </p:sp>
      <p:sp>
        <p:nvSpPr>
          <p:cNvPr id="328" name="Google Shape;328;p18"/>
          <p:cNvSpPr/>
          <p:nvPr/>
        </p:nvSpPr>
        <p:spPr>
          <a:xfrm>
            <a:off x="6130723" y="1930075"/>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1900">
                <a:solidFill>
                  <a:srgbClr val="000000"/>
                </a:solidFill>
                <a:latin typeface="Arial"/>
                <a:ea typeface="Arial"/>
                <a:cs typeface="Arial"/>
                <a:sym typeface="Arial"/>
              </a:rPr>
              <a:t>Participation</a:t>
            </a:r>
            <a:endParaRPr sz="1300"/>
          </a:p>
        </p:txBody>
      </p:sp>
      <p:sp>
        <p:nvSpPr>
          <p:cNvPr id="329" name="Google Shape;329;p18"/>
          <p:cNvSpPr/>
          <p:nvPr/>
        </p:nvSpPr>
        <p:spPr>
          <a:xfrm>
            <a:off x="8571051" y="1930074"/>
            <a:ext cx="1878954" cy="760069"/>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lang="en-GB" sz="2000">
                <a:solidFill>
                  <a:srgbClr val="000000"/>
                </a:solidFill>
                <a:latin typeface="Arial"/>
                <a:ea typeface="Arial"/>
                <a:cs typeface="Arial"/>
                <a:sym typeface="Arial"/>
              </a:rPr>
              <a:t>Evaluation</a:t>
            </a:r>
            <a:endParaRPr/>
          </a:p>
        </p:txBody>
      </p:sp>
      <p:sp>
        <p:nvSpPr>
          <p:cNvPr id="330" name="Google Shape;330;p18"/>
          <p:cNvSpPr/>
          <p:nvPr/>
        </p:nvSpPr>
        <p:spPr>
          <a:xfrm>
            <a:off x="2918749" y="4486151"/>
            <a:ext cx="2554141" cy="1975410"/>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Intersectionality in funding</a:t>
            </a:r>
            <a:endParaRPr sz="1600">
              <a:solidFill>
                <a:srgbClr val="000000"/>
              </a:solidFill>
              <a:latin typeface="Arial"/>
              <a:ea typeface="Arial"/>
              <a:cs typeface="Arial"/>
              <a:sym typeface="Arial"/>
            </a:endParaRPr>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A relational approach to funding</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Barriers to a more equitable funding ecosystem</a:t>
            </a:r>
            <a:endParaRPr sz="1200"/>
          </a:p>
        </p:txBody>
      </p:sp>
      <p:sp>
        <p:nvSpPr>
          <p:cNvPr id="331" name="Google Shape;331;p18"/>
          <p:cNvSpPr/>
          <p:nvPr/>
        </p:nvSpPr>
        <p:spPr>
          <a:xfrm>
            <a:off x="9261650" y="3207931"/>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32" name="Google Shape;332;p18"/>
          <p:cNvSpPr/>
          <p:nvPr/>
        </p:nvSpPr>
        <p:spPr>
          <a:xfrm>
            <a:off x="8571051" y="4486150"/>
            <a:ext cx="2496269" cy="1830726"/>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Reconsidering risk</a:t>
            </a:r>
            <a:endParaRPr sz="1600">
              <a:solidFill>
                <a:schemeClr val="lt1"/>
              </a:solidFill>
              <a:latin typeface="Arial"/>
              <a:ea typeface="Arial"/>
              <a:cs typeface="Arial"/>
              <a:sym typeface="Arial"/>
            </a:endParaRPr>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A polarity management framework</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How to build evidence</a:t>
            </a:r>
            <a:endParaRPr sz="1200"/>
          </a:p>
        </p:txBody>
      </p:sp>
      <p:sp>
        <p:nvSpPr>
          <p:cNvPr id="333" name="Google Shape;333;p18"/>
          <p:cNvSpPr/>
          <p:nvPr/>
        </p:nvSpPr>
        <p:spPr>
          <a:xfrm>
            <a:off x="3889068" y="3207930"/>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34" name="Google Shape;334;p18"/>
          <p:cNvSpPr/>
          <p:nvPr/>
        </p:nvSpPr>
        <p:spPr>
          <a:xfrm>
            <a:off x="6821321" y="3207931"/>
            <a:ext cx="484632" cy="978408"/>
          </a:xfrm>
          <a:prstGeom prst="down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rgbClr val="000000"/>
              </a:solidFill>
              <a:latin typeface="Arial"/>
              <a:ea typeface="Arial"/>
              <a:cs typeface="Arial"/>
              <a:sym typeface="Arial"/>
            </a:endParaRPr>
          </a:p>
        </p:txBody>
      </p:sp>
      <p:sp>
        <p:nvSpPr>
          <p:cNvPr id="335" name="Google Shape;335;p18"/>
          <p:cNvSpPr/>
          <p:nvPr/>
        </p:nvSpPr>
        <p:spPr>
          <a:xfrm>
            <a:off x="5879937" y="4486151"/>
            <a:ext cx="2370878" cy="2206903"/>
          </a:xfrm>
          <a:prstGeom prst="rect">
            <a:avLst/>
          </a:prstGeom>
          <a:solidFill>
            <a:srgbClr val="9B999F"/>
          </a:solidFill>
          <a:ln>
            <a:noFill/>
          </a:ln>
        </p:spPr>
        <p:txBody>
          <a:bodyPr anchorCtr="0" anchor="t" bIns="252000" lIns="252000" spcFirstLastPara="1" rIns="252000" wrap="square" tIns="216000">
            <a:noAutofit/>
          </a:bodyPr>
          <a:lstStyle/>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Embedding participation in grantmaking</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Levelling the playing field for participation</a:t>
            </a:r>
            <a:endParaRPr sz="1200"/>
          </a:p>
          <a:p>
            <a:pPr indent="-273050" lvl="0" marL="285750" marR="0" rtl="0" algn="l">
              <a:spcBef>
                <a:spcPts val="0"/>
              </a:spcBef>
              <a:spcAft>
                <a:spcPts val="0"/>
              </a:spcAft>
              <a:buClr>
                <a:srgbClr val="000000"/>
              </a:buClr>
              <a:buSzPts val="1400"/>
              <a:buFont typeface="Noto Sans Symbols"/>
              <a:buChar char="⮚"/>
            </a:pPr>
            <a:r>
              <a:rPr lang="en-GB">
                <a:solidFill>
                  <a:srgbClr val="000000"/>
                </a:solidFill>
                <a:latin typeface="Arial"/>
                <a:ea typeface="Arial"/>
                <a:cs typeface="Arial"/>
                <a:sym typeface="Arial"/>
              </a:rPr>
              <a:t>Building a participatory infrastructure</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9"/>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341" name="Google Shape;341;p19"/>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42" name="Google Shape;342;p19"/>
          <p:cNvSpPr txBox="1"/>
          <p:nvPr>
            <p:ph idx="1" type="body"/>
          </p:nvPr>
        </p:nvSpPr>
        <p:spPr>
          <a:xfrm>
            <a:off x="839787" y="1521644"/>
            <a:ext cx="10080625" cy="4620245"/>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Clr>
                <a:schemeClr val="dk1"/>
              </a:buClr>
              <a:buSzPts val="2000"/>
              <a:buNone/>
            </a:pPr>
            <a:r>
              <a:rPr lang="en-GB" sz="1900"/>
              <a:t>This is the suggested learning programme over the next 6 months. The learning programme will be delivered through a variety of online and in person sessions at different times of the day (e.g. breakfast session, core work hours, evening session). It will be open to any staff or volunteer (including trustees) currently working/volunteering in the place based giving network.</a:t>
            </a:r>
            <a:endParaRPr sz="1900"/>
          </a:p>
          <a:p>
            <a:pPr indent="0" lvl="0" marL="0" rtl="0" algn="l">
              <a:lnSpc>
                <a:spcPct val="114000"/>
              </a:lnSpc>
              <a:spcBef>
                <a:spcPts val="1800"/>
              </a:spcBef>
              <a:spcAft>
                <a:spcPts val="0"/>
              </a:spcAft>
              <a:buClr>
                <a:schemeClr val="dk1"/>
              </a:buClr>
              <a:buSzPts val="2000"/>
              <a:buNone/>
            </a:pPr>
            <a:r>
              <a:rPr lang="en-GB" sz="1900"/>
              <a:t>Learning sessions will be scheduled between twice a month -monthly, with a focus on bite size training, no longer than half a day, unless requested. Learning will be a range of deep dive sessions for peer learning, delivered by place based giving schemes, and upskilling sessions delivered by external providers.</a:t>
            </a:r>
            <a:endParaRPr sz="1900"/>
          </a:p>
          <a:p>
            <a:pPr indent="0" lvl="0" marL="0" rtl="0" algn="l">
              <a:lnSpc>
                <a:spcPct val="114000"/>
              </a:lnSpc>
              <a:spcBef>
                <a:spcPts val="1800"/>
              </a:spcBef>
              <a:spcAft>
                <a:spcPts val="0"/>
              </a:spcAft>
              <a:buClr>
                <a:schemeClr val="dk1"/>
              </a:buClr>
              <a:buSzPts val="2000"/>
              <a:buNone/>
            </a:pPr>
            <a:r>
              <a:rPr lang="en-GB" sz="1900"/>
              <a:t>Given the broader funding landscape and the current challenges of securing funding, we will prioritise ‘Funding and income diversification’ in the learning programme.</a:t>
            </a:r>
            <a:endParaRPr sz="1900"/>
          </a:p>
          <a:p>
            <a:pPr indent="0" lvl="0" marL="0" rtl="0" algn="l">
              <a:lnSpc>
                <a:spcPct val="114000"/>
              </a:lnSpc>
              <a:spcBef>
                <a:spcPts val="1800"/>
              </a:spcBef>
              <a:spcAft>
                <a:spcPts val="0"/>
              </a:spcAft>
              <a:buClr>
                <a:schemeClr val="dk1"/>
              </a:buClr>
              <a:buSzPts val="2000"/>
              <a:buNone/>
            </a:pPr>
            <a:r>
              <a:rPr lang="en-GB" sz="1900"/>
              <a:t>The learning programme will be reviewed after 6 months, to track engagement and analyse feedback on the quality of the content and delivery. This will inform the design and shape of the learning programme in Year 2.</a:t>
            </a:r>
            <a:endParaRPr sz="1900"/>
          </a:p>
        </p:txBody>
      </p:sp>
      <p:sp>
        <p:nvSpPr>
          <p:cNvPr id="343" name="Google Shape;343;p19"/>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Learning programme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Document title</a:t>
            </a:r>
            <a:endParaRPr/>
          </a:p>
        </p:txBody>
      </p:sp>
      <p:sp>
        <p:nvSpPr>
          <p:cNvPr id="106" name="Google Shape;106;p2"/>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07" name="Google Shape;107;p2"/>
          <p:cNvSpPr txBox="1"/>
          <p:nvPr>
            <p:ph idx="1" type="body"/>
          </p:nvPr>
        </p:nvSpPr>
        <p:spPr>
          <a:xfrm>
            <a:off x="839788" y="1322252"/>
            <a:ext cx="9733620" cy="4864893"/>
          </a:xfrm>
          <a:prstGeom prst="rect">
            <a:avLst/>
          </a:prstGeom>
          <a:noFill/>
          <a:ln>
            <a:noFill/>
          </a:ln>
        </p:spPr>
        <p:txBody>
          <a:bodyPr anchorCtr="0" anchor="t" bIns="0" lIns="0" spcFirstLastPara="1" rIns="0" wrap="square" tIns="0">
            <a:noAutofit/>
          </a:bodyPr>
          <a:lstStyle/>
          <a:p>
            <a:pPr indent="-285750" lvl="0" marL="285750" rtl="0" algn="l">
              <a:lnSpc>
                <a:spcPct val="107000"/>
              </a:lnSpc>
              <a:spcBef>
                <a:spcPts val="0"/>
              </a:spcBef>
              <a:spcAft>
                <a:spcPts val="0"/>
              </a:spcAft>
              <a:buClr>
                <a:schemeClr val="dk2"/>
              </a:buClr>
              <a:buSzPts val="2000"/>
              <a:buFont typeface="Noto Sans Symbols"/>
              <a:buChar char="⮚"/>
            </a:pPr>
            <a:r>
              <a:rPr b="1" lang="en-GB">
                <a:solidFill>
                  <a:srgbClr val="000000"/>
                </a:solidFill>
              </a:rPr>
              <a:t>9.30am: </a:t>
            </a:r>
            <a:r>
              <a:rPr lang="en-GB">
                <a:solidFill>
                  <a:srgbClr val="000000"/>
                </a:solidFill>
              </a:rPr>
              <a:t>open and welcome </a:t>
            </a:r>
            <a:endParaRPr/>
          </a:p>
          <a:p>
            <a:pPr indent="-285750" lvl="0" marL="285750" rtl="0" algn="l">
              <a:lnSpc>
                <a:spcPct val="107000"/>
              </a:lnSpc>
              <a:spcBef>
                <a:spcPts val="1200"/>
              </a:spcBef>
              <a:spcAft>
                <a:spcPts val="0"/>
              </a:spcAft>
              <a:buClr>
                <a:schemeClr val="dk2"/>
              </a:buClr>
              <a:buSzPts val="2000"/>
              <a:buFont typeface="Noto Sans Symbols"/>
              <a:buChar char="⮚"/>
            </a:pPr>
            <a:r>
              <a:rPr b="1" lang="en-GB">
                <a:solidFill>
                  <a:srgbClr val="000000"/>
                </a:solidFill>
              </a:rPr>
              <a:t>9.50am: </a:t>
            </a:r>
            <a:r>
              <a:rPr lang="en-GB">
                <a:solidFill>
                  <a:srgbClr val="000000"/>
                </a:solidFill>
              </a:rPr>
              <a:t>sub group updates </a:t>
            </a:r>
            <a:endParaRPr/>
          </a:p>
          <a:p>
            <a:pPr indent="-285750" lvl="0" marL="285750" rtl="0" algn="l">
              <a:lnSpc>
                <a:spcPct val="107000"/>
              </a:lnSpc>
              <a:spcBef>
                <a:spcPts val="1200"/>
              </a:spcBef>
              <a:spcAft>
                <a:spcPts val="0"/>
              </a:spcAft>
              <a:buClr>
                <a:schemeClr val="dk2"/>
              </a:buClr>
              <a:buSzPts val="2000"/>
              <a:buFont typeface="Noto Sans Symbols"/>
              <a:buChar char="⮚"/>
            </a:pPr>
            <a:r>
              <a:rPr b="1" lang="en-GB">
                <a:solidFill>
                  <a:srgbClr val="000000"/>
                </a:solidFill>
              </a:rPr>
              <a:t>10.20am: </a:t>
            </a:r>
            <a:r>
              <a:rPr lang="en-GB">
                <a:solidFill>
                  <a:srgbClr val="000000"/>
                </a:solidFill>
              </a:rPr>
              <a:t>training plan </a:t>
            </a:r>
            <a:endParaRPr/>
          </a:p>
          <a:p>
            <a:pPr indent="-285750" lvl="2" marL="285750" rtl="0" algn="l">
              <a:lnSpc>
                <a:spcPct val="107000"/>
              </a:lnSpc>
              <a:spcBef>
                <a:spcPts val="1800"/>
              </a:spcBef>
              <a:spcAft>
                <a:spcPts val="0"/>
              </a:spcAft>
              <a:buSzPts val="2100"/>
              <a:buFont typeface="Noto Sans Symbols"/>
              <a:buChar char="⮚"/>
            </a:pPr>
            <a:r>
              <a:rPr b="1" lang="en-GB">
                <a:solidFill>
                  <a:srgbClr val="000000"/>
                </a:solidFill>
              </a:rPr>
              <a:t>10.30am: </a:t>
            </a:r>
            <a:r>
              <a:rPr lang="en-GB">
                <a:solidFill>
                  <a:srgbClr val="000000"/>
                </a:solidFill>
              </a:rPr>
              <a:t>break </a:t>
            </a:r>
            <a:endParaRPr/>
          </a:p>
          <a:p>
            <a:pPr indent="-285750" lvl="0" marL="285750" rtl="0" algn="l">
              <a:lnSpc>
                <a:spcPct val="107000"/>
              </a:lnSpc>
              <a:spcBef>
                <a:spcPts val="1200"/>
              </a:spcBef>
              <a:spcAft>
                <a:spcPts val="0"/>
              </a:spcAft>
              <a:buClr>
                <a:schemeClr val="dk2"/>
              </a:buClr>
              <a:buSzPts val="2000"/>
              <a:buFont typeface="Noto Sans Symbols"/>
              <a:buChar char="⮚"/>
            </a:pPr>
            <a:r>
              <a:rPr b="1" lang="en-GB">
                <a:solidFill>
                  <a:srgbClr val="000000"/>
                </a:solidFill>
              </a:rPr>
              <a:t>10.45am: </a:t>
            </a:r>
            <a:r>
              <a:rPr lang="en-GB">
                <a:solidFill>
                  <a:srgbClr val="000000"/>
                </a:solidFill>
              </a:rPr>
              <a:t>influencing and advocacy </a:t>
            </a:r>
            <a:endParaRPr/>
          </a:p>
          <a:p>
            <a:pPr indent="-285750" lvl="0" marL="285750" rtl="0" algn="l">
              <a:lnSpc>
                <a:spcPct val="107000"/>
              </a:lnSpc>
              <a:spcBef>
                <a:spcPts val="1200"/>
              </a:spcBef>
              <a:spcAft>
                <a:spcPts val="0"/>
              </a:spcAft>
              <a:buClr>
                <a:schemeClr val="dk2"/>
              </a:buClr>
              <a:buSzPts val="2000"/>
              <a:buFont typeface="Noto Sans Symbols"/>
              <a:buChar char="⮚"/>
            </a:pPr>
            <a:r>
              <a:rPr b="1" lang="en-GB">
                <a:solidFill>
                  <a:srgbClr val="000000"/>
                </a:solidFill>
              </a:rPr>
              <a:t>11.35am: </a:t>
            </a:r>
            <a:r>
              <a:rPr lang="en-GB">
                <a:solidFill>
                  <a:srgbClr val="000000"/>
                </a:solidFill>
              </a:rPr>
              <a:t>buddy scheme planning </a:t>
            </a:r>
            <a:endParaRPr/>
          </a:p>
          <a:p>
            <a:pPr indent="-285750" lvl="0" marL="285750" rtl="0" algn="l">
              <a:lnSpc>
                <a:spcPct val="107000"/>
              </a:lnSpc>
              <a:spcBef>
                <a:spcPts val="1200"/>
              </a:spcBef>
              <a:spcAft>
                <a:spcPts val="0"/>
              </a:spcAft>
              <a:buClr>
                <a:schemeClr val="dk2"/>
              </a:buClr>
              <a:buSzPts val="2000"/>
              <a:buFont typeface="Noto Sans Symbols"/>
              <a:buChar char="⮚"/>
            </a:pPr>
            <a:r>
              <a:rPr b="1" lang="en-GB">
                <a:solidFill>
                  <a:srgbClr val="000000"/>
                </a:solidFill>
              </a:rPr>
              <a:t>11.45am: </a:t>
            </a:r>
            <a:r>
              <a:rPr lang="en-GB">
                <a:solidFill>
                  <a:srgbClr val="000000"/>
                </a:solidFill>
              </a:rPr>
              <a:t>evaluation, photo time and AOB! </a:t>
            </a:r>
            <a:endParaRPr/>
          </a:p>
          <a:p>
            <a:pPr indent="-285750" lvl="0" marL="285750" rtl="0" algn="l">
              <a:lnSpc>
                <a:spcPct val="107000"/>
              </a:lnSpc>
              <a:spcBef>
                <a:spcPts val="1200"/>
              </a:spcBef>
              <a:spcAft>
                <a:spcPts val="0"/>
              </a:spcAft>
              <a:buClr>
                <a:schemeClr val="dk2"/>
              </a:buClr>
              <a:buSzPts val="2000"/>
              <a:buFont typeface="Noto Sans Symbols"/>
              <a:buChar char="⮚"/>
            </a:pPr>
            <a:r>
              <a:rPr b="1" lang="en-GB">
                <a:solidFill>
                  <a:srgbClr val="000000"/>
                </a:solidFill>
              </a:rPr>
              <a:t>12 noon – 1pm</a:t>
            </a:r>
            <a:r>
              <a:rPr lang="en-GB">
                <a:solidFill>
                  <a:srgbClr val="000000"/>
                </a:solidFill>
              </a:rPr>
              <a:t>: networking lunch </a:t>
            </a:r>
            <a:r>
              <a:rPr b="1" lang="en-GB">
                <a:solidFill>
                  <a:srgbClr val="000000"/>
                </a:solidFill>
              </a:rPr>
              <a:t> </a:t>
            </a:r>
            <a:endParaRPr/>
          </a:p>
          <a:p>
            <a:pPr indent="-158750" lvl="0" marL="285750" rtl="0" algn="l">
              <a:lnSpc>
                <a:spcPct val="107000"/>
              </a:lnSpc>
              <a:spcBef>
                <a:spcPts val="1200"/>
              </a:spcBef>
              <a:spcAft>
                <a:spcPts val="0"/>
              </a:spcAft>
              <a:buClr>
                <a:schemeClr val="dk2"/>
              </a:buClr>
              <a:buSzPts val="2000"/>
              <a:buFont typeface="Noto Sans Symbols"/>
              <a:buNone/>
            </a:pPr>
            <a:r>
              <a:t/>
            </a:r>
            <a:endParaRPr/>
          </a:p>
        </p:txBody>
      </p:sp>
      <p:sp>
        <p:nvSpPr>
          <p:cNvPr id="108" name="Google Shape;108;p2"/>
          <p:cNvSpPr txBox="1"/>
          <p:nvPr>
            <p:ph type="title"/>
          </p:nvPr>
        </p:nvSpPr>
        <p:spPr>
          <a:xfrm>
            <a:off x="839788" y="54622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Agenda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0"/>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349" name="Google Shape;349;p20"/>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50" name="Google Shape;350;p20"/>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Learning programme</a:t>
            </a:r>
            <a:endParaRPr/>
          </a:p>
        </p:txBody>
      </p:sp>
      <p:graphicFrame>
        <p:nvGraphicFramePr>
          <p:cNvPr id="351" name="Google Shape;351;p20"/>
          <p:cNvGraphicFramePr/>
          <p:nvPr/>
        </p:nvGraphicFramePr>
        <p:xfrm>
          <a:off x="839788" y="1589866"/>
          <a:ext cx="3000000" cy="3000000"/>
        </p:xfrm>
        <a:graphic>
          <a:graphicData uri="http://schemas.openxmlformats.org/drawingml/2006/table">
            <a:tbl>
              <a:tblPr bandRow="1" firstRow="1">
                <a:noFill/>
                <a:tableStyleId>{21E4FDC6-EEBD-48A6-8936-D0887802511D}</a:tableStyleId>
              </a:tblPr>
              <a:tblGrid>
                <a:gridCol w="2937075"/>
                <a:gridCol w="3301025"/>
                <a:gridCol w="3287200"/>
              </a:tblGrid>
              <a:tr h="370850">
                <a:tc>
                  <a:txBody>
                    <a:bodyPr/>
                    <a:lstStyle/>
                    <a:p>
                      <a:pPr indent="0" lvl="0" marL="0" marR="0" rtl="0" algn="l">
                        <a:spcBef>
                          <a:spcPts val="0"/>
                        </a:spcBef>
                        <a:spcAft>
                          <a:spcPts val="0"/>
                        </a:spcAft>
                        <a:buNone/>
                      </a:pPr>
                      <a:r>
                        <a:rPr lang="en-GB" sz="1800" u="none" cap="none" strike="noStrike">
                          <a:solidFill>
                            <a:schemeClr val="dk1"/>
                          </a:solidFill>
                        </a:rPr>
                        <a:t>October</a:t>
                      </a:r>
                      <a:endParaRPr/>
                    </a:p>
                  </a:txBody>
                  <a:tcPr marT="45725" marB="45725" marR="91450" marL="91450"/>
                </a:tc>
                <a:tc>
                  <a:txBody>
                    <a:bodyPr/>
                    <a:lstStyle/>
                    <a:p>
                      <a:pPr indent="0" lvl="0" marL="0" marR="0" rtl="0" algn="l">
                        <a:spcBef>
                          <a:spcPts val="0"/>
                        </a:spcBef>
                        <a:spcAft>
                          <a:spcPts val="0"/>
                        </a:spcAft>
                        <a:buNone/>
                      </a:pPr>
                      <a:r>
                        <a:rPr lang="en-GB" sz="1800">
                          <a:solidFill>
                            <a:schemeClr val="dk1"/>
                          </a:solidFill>
                        </a:rPr>
                        <a:t>November</a:t>
                      </a:r>
                      <a:endParaRPr/>
                    </a:p>
                  </a:txBody>
                  <a:tcPr marT="45725" marB="45725" marR="91450" marL="91450"/>
                </a:tc>
                <a:tc>
                  <a:txBody>
                    <a:bodyPr/>
                    <a:lstStyle/>
                    <a:p>
                      <a:pPr indent="0" lvl="0" marL="0" marR="0" rtl="0" algn="l">
                        <a:spcBef>
                          <a:spcPts val="0"/>
                        </a:spcBef>
                        <a:spcAft>
                          <a:spcPts val="0"/>
                        </a:spcAft>
                        <a:buNone/>
                      </a:pPr>
                      <a:r>
                        <a:rPr lang="en-GB" sz="1800">
                          <a:solidFill>
                            <a:schemeClr val="dk1"/>
                          </a:solidFill>
                        </a:rPr>
                        <a:t>December</a:t>
                      </a:r>
                      <a:endParaRPr/>
                    </a:p>
                  </a:txBody>
                  <a:tcPr marT="45725" marB="45725" marR="91450" marL="91450"/>
                </a:tc>
              </a:tr>
              <a:tr h="228600">
                <a:tc>
                  <a:txBody>
                    <a:bodyPr/>
                    <a:lstStyle/>
                    <a:p>
                      <a:pPr indent="0" lvl="0" marL="0" marR="0" rtl="0" algn="l">
                        <a:spcBef>
                          <a:spcPts val="0"/>
                        </a:spcBef>
                        <a:spcAft>
                          <a:spcPts val="0"/>
                        </a:spcAft>
                        <a:buClr>
                          <a:schemeClr val="dk1"/>
                        </a:buClr>
                        <a:buSzPts val="1800"/>
                        <a:buFont typeface="Noto Sans Symbols"/>
                        <a:buNone/>
                      </a:pPr>
                      <a:r>
                        <a:rPr b="1" lang="en-GB" sz="1800"/>
                        <a:t>External training</a:t>
                      </a:r>
                      <a:endParaRPr/>
                    </a:p>
                    <a:p>
                      <a:pPr indent="0" lvl="0" marL="0" marR="0" rtl="0" algn="l">
                        <a:spcBef>
                          <a:spcPts val="0"/>
                        </a:spcBef>
                        <a:spcAft>
                          <a:spcPts val="0"/>
                        </a:spcAft>
                        <a:buClr>
                          <a:schemeClr val="dk1"/>
                        </a:buClr>
                        <a:buSzPts val="1800"/>
                        <a:buFont typeface="Noto Sans Symbols"/>
                        <a:buNone/>
                      </a:pPr>
                      <a:r>
                        <a:t/>
                      </a:r>
                      <a:endParaRPr b="1" sz="1800"/>
                    </a:p>
                    <a:p>
                      <a:pPr indent="0" lvl="0" marL="0" marR="0" rtl="0" algn="l">
                        <a:spcBef>
                          <a:spcPts val="0"/>
                        </a:spcBef>
                        <a:spcAft>
                          <a:spcPts val="0"/>
                        </a:spcAft>
                        <a:buClr>
                          <a:schemeClr val="dk1"/>
                        </a:buClr>
                        <a:buSzPts val="1800"/>
                        <a:buFont typeface="Noto Sans Symbols"/>
                        <a:buNone/>
                      </a:pPr>
                      <a:r>
                        <a:rPr lang="en-GB" sz="1800"/>
                        <a:t>Corporate engagement techniques (business perspectives)</a:t>
                      </a:r>
                      <a:endParaRPr/>
                    </a:p>
                  </a:txBody>
                  <a:tcPr marT="45725" marB="45725" marR="91450" marL="91450"/>
                </a:tc>
                <a:tc>
                  <a:txBody>
                    <a:bodyPr/>
                    <a:lstStyle/>
                    <a:p>
                      <a:pPr indent="0" lvl="0" marL="0" marR="0" rtl="0" algn="l">
                        <a:spcBef>
                          <a:spcPts val="0"/>
                        </a:spcBef>
                        <a:spcAft>
                          <a:spcPts val="0"/>
                        </a:spcAft>
                        <a:buNone/>
                      </a:pPr>
                      <a:r>
                        <a:rPr b="1" lang="en-GB" sz="1800"/>
                        <a:t>External training</a:t>
                      </a:r>
                      <a:endParaRPr/>
                    </a:p>
                    <a:p>
                      <a:pPr indent="0" lvl="0" marL="0" marR="0" rtl="0" algn="l">
                        <a:spcBef>
                          <a:spcPts val="0"/>
                        </a:spcBef>
                        <a:spcAft>
                          <a:spcPts val="0"/>
                        </a:spcAft>
                        <a:buNone/>
                      </a:pPr>
                      <a:r>
                        <a:t/>
                      </a:r>
                      <a:endParaRPr sz="1800"/>
                    </a:p>
                    <a:p>
                      <a:pPr indent="0" lvl="0" marL="0" marR="0" rtl="0" algn="l">
                        <a:spcBef>
                          <a:spcPts val="0"/>
                        </a:spcBef>
                        <a:spcAft>
                          <a:spcPts val="0"/>
                        </a:spcAft>
                        <a:buClr>
                          <a:schemeClr val="dk1"/>
                        </a:buClr>
                        <a:buSzPts val="1800"/>
                        <a:buFont typeface="Noto Sans Symbols"/>
                        <a:buNone/>
                      </a:pPr>
                      <a:r>
                        <a:rPr lang="en-GB" sz="1800"/>
                        <a:t>Individual Giving 101</a:t>
                      </a:r>
                      <a:endParaRPr/>
                    </a:p>
                    <a:p>
                      <a:pPr indent="0" lvl="0" marL="0" marR="0" rtl="0" algn="l">
                        <a:spcBef>
                          <a:spcPts val="0"/>
                        </a:spcBef>
                        <a:spcAft>
                          <a:spcPts val="0"/>
                        </a:spcAft>
                        <a:buClr>
                          <a:schemeClr val="dk1"/>
                        </a:buClr>
                        <a:buSzPts val="1800"/>
                        <a:buFont typeface="Noto Sans Symbols"/>
                        <a:buNone/>
                      </a:pPr>
                      <a:r>
                        <a:t/>
                      </a:r>
                      <a:endParaRPr sz="1800"/>
                    </a:p>
                    <a:p>
                      <a:pPr indent="0" lvl="0" marL="0" marR="0" rtl="0" algn="l">
                        <a:spcBef>
                          <a:spcPts val="0"/>
                        </a:spcBef>
                        <a:spcAft>
                          <a:spcPts val="0"/>
                        </a:spcAft>
                        <a:buClr>
                          <a:schemeClr val="dk1"/>
                        </a:buClr>
                        <a:buSzPts val="1800"/>
                        <a:buFont typeface="Noto Sans Symbols"/>
                        <a:buNone/>
                      </a:pPr>
                      <a:r>
                        <a:rPr lang="en-GB" sz="1800"/>
                        <a:t>Participatory grant making  - practical implementation</a:t>
                      </a:r>
                      <a:endParaRPr/>
                    </a:p>
                  </a:txBody>
                  <a:tcPr marT="45725" marB="45725" marR="91450" marL="91450"/>
                </a:tc>
                <a:tc>
                  <a:txBody>
                    <a:bodyPr/>
                    <a:lstStyle/>
                    <a:p>
                      <a:pPr indent="0" lvl="0" marL="0" marR="0" rtl="0" algn="l">
                        <a:spcBef>
                          <a:spcPts val="0"/>
                        </a:spcBef>
                        <a:spcAft>
                          <a:spcPts val="0"/>
                        </a:spcAft>
                        <a:buNone/>
                      </a:pPr>
                      <a:r>
                        <a:rPr b="1" lang="en-GB" sz="1800"/>
                        <a:t>External training</a:t>
                      </a:r>
                      <a:endParaRPr/>
                    </a:p>
                    <a:p>
                      <a:pPr indent="0" lvl="0" marL="0" marR="0" rtl="0" algn="l">
                        <a:spcBef>
                          <a:spcPts val="0"/>
                        </a:spcBef>
                        <a:spcAft>
                          <a:spcPts val="0"/>
                        </a:spcAft>
                        <a:buNone/>
                      </a:pPr>
                      <a:r>
                        <a:t/>
                      </a:r>
                      <a:endParaRPr sz="1800"/>
                    </a:p>
                    <a:p>
                      <a:pPr indent="0" lvl="0" marL="0" marR="0" rtl="0" algn="l">
                        <a:spcBef>
                          <a:spcPts val="0"/>
                        </a:spcBef>
                        <a:spcAft>
                          <a:spcPts val="0"/>
                        </a:spcAft>
                        <a:buClr>
                          <a:schemeClr val="dk1"/>
                        </a:buClr>
                        <a:buSzPts val="1800"/>
                        <a:buFont typeface="Noto Sans Symbols"/>
                        <a:buNone/>
                      </a:pPr>
                      <a:r>
                        <a:rPr lang="en-GB" sz="1800"/>
                        <a:t>Place based philanthropy – what funders can learn from PBG</a:t>
                      </a:r>
                      <a:endParaRPr/>
                    </a:p>
                  </a:txBody>
                  <a:tcPr marT="45725" marB="45725" marR="91450" marL="91450"/>
                </a:tc>
              </a:tr>
              <a:tr h="370850">
                <a:tc>
                  <a:txBody>
                    <a:bodyPr/>
                    <a:lstStyle/>
                    <a:p>
                      <a:pPr indent="0" lvl="0" marL="0" marR="0" rtl="0" algn="l">
                        <a:spcBef>
                          <a:spcPts val="0"/>
                        </a:spcBef>
                        <a:spcAft>
                          <a:spcPts val="0"/>
                        </a:spcAft>
                        <a:buNone/>
                      </a:pPr>
                      <a:r>
                        <a:rPr b="1" lang="en-GB" sz="1800"/>
                        <a:t>Deep dive</a:t>
                      </a:r>
                      <a:endParaRPr/>
                    </a:p>
                    <a:p>
                      <a:pPr indent="0" lvl="0" marL="0" marR="0" rtl="0" algn="l">
                        <a:spcBef>
                          <a:spcPts val="0"/>
                        </a:spcBef>
                        <a:spcAft>
                          <a:spcPts val="0"/>
                        </a:spcAft>
                        <a:buNone/>
                      </a:pPr>
                      <a:r>
                        <a:t/>
                      </a:r>
                      <a:endParaRPr b="0" sz="1800"/>
                    </a:p>
                    <a:p>
                      <a:pPr indent="0" lvl="0" marL="0" marR="0" rtl="0" algn="l">
                        <a:spcBef>
                          <a:spcPts val="0"/>
                        </a:spcBef>
                        <a:spcAft>
                          <a:spcPts val="0"/>
                        </a:spcAft>
                        <a:buClr>
                          <a:schemeClr val="dk1"/>
                        </a:buClr>
                        <a:buSzPts val="1800"/>
                        <a:buFont typeface="Noto Sans Symbols"/>
                        <a:buNone/>
                      </a:pPr>
                      <a:r>
                        <a:rPr b="0" lang="en-GB" sz="1800"/>
                        <a:t>PBG approaches across the network, to engaging businesses</a:t>
                      </a:r>
                      <a:endParaRPr/>
                    </a:p>
                    <a:p>
                      <a:pPr indent="0" lvl="0" marL="0" marR="0" rtl="0" algn="l">
                        <a:spcBef>
                          <a:spcPts val="0"/>
                        </a:spcBef>
                        <a:spcAft>
                          <a:spcPts val="0"/>
                        </a:spcAft>
                        <a:buNone/>
                      </a:pPr>
                      <a:r>
                        <a:t/>
                      </a:r>
                      <a:endParaRPr b="0" sz="1800"/>
                    </a:p>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rPr b="1" lang="en-GB" sz="1800"/>
                        <a:t>Deep dive</a:t>
                      </a:r>
                      <a:endParaRPr/>
                    </a:p>
                    <a:p>
                      <a:pPr indent="0" lvl="0" marL="0" marR="0" rtl="0" algn="l">
                        <a:spcBef>
                          <a:spcPts val="0"/>
                        </a:spcBef>
                        <a:spcAft>
                          <a:spcPts val="0"/>
                        </a:spcAft>
                        <a:buNone/>
                      </a:pPr>
                      <a:r>
                        <a:rPr b="0" lang="en-GB" sz="1800"/>
                        <a:t> </a:t>
                      </a:r>
                      <a:endParaRPr/>
                    </a:p>
                    <a:p>
                      <a:pPr indent="0" lvl="0" marL="0" marR="0" rtl="0" algn="l">
                        <a:lnSpc>
                          <a:spcPct val="100000"/>
                        </a:lnSpc>
                        <a:spcBef>
                          <a:spcPts val="0"/>
                        </a:spcBef>
                        <a:spcAft>
                          <a:spcPts val="0"/>
                        </a:spcAft>
                        <a:buClr>
                          <a:schemeClr val="dk1"/>
                        </a:buClr>
                        <a:buSzPts val="1800"/>
                        <a:buFont typeface="Noto Sans Symbols"/>
                        <a:buNone/>
                      </a:pPr>
                      <a:r>
                        <a:rPr b="0" lang="en-GB" sz="1800"/>
                        <a:t>PBG approaches to engaging high net worth individuals and successes and challenges of delivering individual giving</a:t>
                      </a:r>
                      <a:endParaRPr/>
                    </a:p>
                    <a:p>
                      <a:pPr indent="0" lvl="0" marL="0" marR="0" rtl="0" algn="l">
                        <a:spcBef>
                          <a:spcPts val="0"/>
                        </a:spcBef>
                        <a:spcAft>
                          <a:spcPts val="0"/>
                        </a:spcAft>
                        <a:buClr>
                          <a:schemeClr val="dk1"/>
                        </a:buClr>
                        <a:buSzPts val="1800"/>
                        <a:buFont typeface="Noto Sans Symbols"/>
                        <a:buNone/>
                      </a:pPr>
                      <a:r>
                        <a:t/>
                      </a:r>
                      <a:endParaRPr b="0" sz="1800"/>
                    </a:p>
                    <a:p>
                      <a:pPr indent="-171450" lvl="0" marL="285750" marR="0" rtl="0" algn="l">
                        <a:spcBef>
                          <a:spcPts val="0"/>
                        </a:spcBef>
                        <a:spcAft>
                          <a:spcPts val="0"/>
                        </a:spcAft>
                        <a:buClr>
                          <a:schemeClr val="dk1"/>
                        </a:buClr>
                        <a:buSzPts val="1800"/>
                        <a:buFont typeface="Noto Sans Symbols"/>
                        <a:buNone/>
                      </a:pPr>
                      <a:r>
                        <a:t/>
                      </a:r>
                      <a:endParaRPr b="0" sz="1800"/>
                    </a:p>
                  </a:txBody>
                  <a:tcPr marT="45725" marB="45725" marR="91450" marL="91450"/>
                </a:tc>
                <a:tc>
                  <a:txBody>
                    <a:bodyPr/>
                    <a:lstStyle/>
                    <a:p>
                      <a:pPr indent="0" lvl="0" marL="0" marR="0" rtl="0" algn="l">
                        <a:spcBef>
                          <a:spcPts val="0"/>
                        </a:spcBef>
                        <a:spcAft>
                          <a:spcPts val="0"/>
                        </a:spcAft>
                        <a:buNone/>
                      </a:pPr>
                      <a:r>
                        <a:rPr b="1" lang="en-GB" sz="1800"/>
                        <a:t>Deep dive</a:t>
                      </a:r>
                      <a:endParaRPr/>
                    </a:p>
                    <a:p>
                      <a:pPr indent="0" lvl="0" marL="0" marR="0" rtl="0" algn="l">
                        <a:spcBef>
                          <a:spcPts val="0"/>
                        </a:spcBef>
                        <a:spcAft>
                          <a:spcPts val="0"/>
                        </a:spcAft>
                        <a:buNone/>
                      </a:pPr>
                      <a:r>
                        <a:rPr b="1" lang="en-GB" sz="1800"/>
                        <a:t> </a:t>
                      </a:r>
                      <a:endParaRPr/>
                    </a:p>
                    <a:p>
                      <a:pPr indent="0" lvl="0" marL="0" marR="0" rtl="0" algn="l">
                        <a:spcBef>
                          <a:spcPts val="0"/>
                        </a:spcBef>
                        <a:spcAft>
                          <a:spcPts val="0"/>
                        </a:spcAft>
                        <a:buNone/>
                      </a:pPr>
                      <a:r>
                        <a:rPr lang="en-GB" sz="1800"/>
                        <a:t>A conversation with place based funders about place based initiatives and their strategic direction (e.g. Lottery, CBF, GLA)</a:t>
                      </a:r>
                      <a:endParaRPr/>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1"/>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Learning Programme</a:t>
            </a:r>
            <a:endParaRPr/>
          </a:p>
        </p:txBody>
      </p:sp>
      <p:sp>
        <p:nvSpPr>
          <p:cNvPr id="357" name="Google Shape;357;p21"/>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58" name="Google Shape;358;p21"/>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Learning programme</a:t>
            </a:r>
            <a:endParaRPr/>
          </a:p>
        </p:txBody>
      </p:sp>
      <p:graphicFrame>
        <p:nvGraphicFramePr>
          <p:cNvPr id="359" name="Google Shape;359;p21"/>
          <p:cNvGraphicFramePr/>
          <p:nvPr/>
        </p:nvGraphicFramePr>
        <p:xfrm>
          <a:off x="839788" y="1589866"/>
          <a:ext cx="3000000" cy="3000000"/>
        </p:xfrm>
        <a:graphic>
          <a:graphicData uri="http://schemas.openxmlformats.org/drawingml/2006/table">
            <a:tbl>
              <a:tblPr bandRow="1" firstRow="1">
                <a:noFill/>
                <a:tableStyleId>{21E4FDC6-EEBD-48A6-8936-D0887802511D}</a:tableStyleId>
              </a:tblPr>
              <a:tblGrid>
                <a:gridCol w="2937075"/>
                <a:gridCol w="3301025"/>
                <a:gridCol w="3287200"/>
              </a:tblGrid>
              <a:tr h="370850">
                <a:tc>
                  <a:txBody>
                    <a:bodyPr/>
                    <a:lstStyle/>
                    <a:p>
                      <a:pPr indent="0" lvl="0" marL="0" marR="0" rtl="0" algn="l">
                        <a:spcBef>
                          <a:spcPts val="0"/>
                        </a:spcBef>
                        <a:spcAft>
                          <a:spcPts val="0"/>
                        </a:spcAft>
                        <a:buNone/>
                      </a:pPr>
                      <a:r>
                        <a:rPr lang="en-GB" sz="1800">
                          <a:solidFill>
                            <a:schemeClr val="dk1"/>
                          </a:solidFill>
                        </a:rPr>
                        <a:t>January</a:t>
                      </a:r>
                      <a:endParaRPr/>
                    </a:p>
                  </a:txBody>
                  <a:tcPr marT="45725" marB="45725" marR="91450" marL="91450"/>
                </a:tc>
                <a:tc>
                  <a:txBody>
                    <a:bodyPr/>
                    <a:lstStyle/>
                    <a:p>
                      <a:pPr indent="0" lvl="0" marL="0" marR="0" rtl="0" algn="l">
                        <a:spcBef>
                          <a:spcPts val="0"/>
                        </a:spcBef>
                        <a:spcAft>
                          <a:spcPts val="0"/>
                        </a:spcAft>
                        <a:buNone/>
                      </a:pPr>
                      <a:r>
                        <a:rPr lang="en-GB" sz="1800">
                          <a:solidFill>
                            <a:schemeClr val="dk1"/>
                          </a:solidFill>
                        </a:rPr>
                        <a:t>February</a:t>
                      </a:r>
                      <a:endParaRPr/>
                    </a:p>
                  </a:txBody>
                  <a:tcPr marT="45725" marB="45725" marR="91450" marL="91450"/>
                </a:tc>
                <a:tc>
                  <a:txBody>
                    <a:bodyPr/>
                    <a:lstStyle/>
                    <a:p>
                      <a:pPr indent="0" lvl="0" marL="0" marR="0" rtl="0" algn="l">
                        <a:spcBef>
                          <a:spcPts val="0"/>
                        </a:spcBef>
                        <a:spcAft>
                          <a:spcPts val="0"/>
                        </a:spcAft>
                        <a:buNone/>
                      </a:pPr>
                      <a:r>
                        <a:rPr lang="en-GB" sz="1800">
                          <a:solidFill>
                            <a:schemeClr val="dk1"/>
                          </a:solidFill>
                        </a:rPr>
                        <a:t>March</a:t>
                      </a:r>
                      <a:endParaRPr/>
                    </a:p>
                  </a:txBody>
                  <a:tcPr marT="45725" marB="45725" marR="91450" marL="91450"/>
                </a:tc>
              </a:tr>
              <a:tr h="228600">
                <a:tc>
                  <a:txBody>
                    <a:bodyPr/>
                    <a:lstStyle/>
                    <a:p>
                      <a:pPr indent="0" lvl="0" marL="0" marR="0" rtl="0" algn="l">
                        <a:spcBef>
                          <a:spcPts val="0"/>
                        </a:spcBef>
                        <a:spcAft>
                          <a:spcPts val="0"/>
                        </a:spcAft>
                        <a:buClr>
                          <a:schemeClr val="dk1"/>
                        </a:buClr>
                        <a:buSzPts val="1800"/>
                        <a:buFont typeface="Noto Sans Symbols"/>
                        <a:buNone/>
                      </a:pPr>
                      <a:r>
                        <a:rPr b="1" lang="en-GB" sz="1800"/>
                        <a:t>External training</a:t>
                      </a:r>
                      <a:endParaRPr/>
                    </a:p>
                    <a:p>
                      <a:pPr indent="0" lvl="0" marL="0" marR="0" rtl="0" algn="l">
                        <a:spcBef>
                          <a:spcPts val="0"/>
                        </a:spcBef>
                        <a:spcAft>
                          <a:spcPts val="0"/>
                        </a:spcAft>
                        <a:buClr>
                          <a:schemeClr val="dk1"/>
                        </a:buClr>
                        <a:buSzPts val="1800"/>
                        <a:buFont typeface="Noto Sans Symbols"/>
                        <a:buNone/>
                      </a:pPr>
                      <a:r>
                        <a:t/>
                      </a:r>
                      <a:endParaRPr b="1" sz="1800"/>
                    </a:p>
                    <a:p>
                      <a:pPr indent="0" lvl="0" marL="0" marR="0" rtl="0" algn="l">
                        <a:spcBef>
                          <a:spcPts val="0"/>
                        </a:spcBef>
                        <a:spcAft>
                          <a:spcPts val="0"/>
                        </a:spcAft>
                        <a:buClr>
                          <a:schemeClr val="dk1"/>
                        </a:buClr>
                        <a:buSzPts val="1800"/>
                        <a:buFont typeface="Noto Sans Symbols"/>
                        <a:buNone/>
                      </a:pPr>
                      <a:r>
                        <a:rPr lang="en-GB" sz="1800"/>
                        <a:t>Running an effective communications campaign + audience specific messages</a:t>
                      </a:r>
                      <a:endParaRPr/>
                    </a:p>
                    <a:p>
                      <a:pPr indent="0" lvl="0" marL="0" marR="0" rtl="0" algn="l">
                        <a:spcBef>
                          <a:spcPts val="0"/>
                        </a:spcBef>
                        <a:spcAft>
                          <a:spcPts val="0"/>
                        </a:spcAft>
                        <a:buClr>
                          <a:schemeClr val="dk1"/>
                        </a:buClr>
                        <a:buSzPts val="1800"/>
                        <a:buFont typeface="Noto Sans Symbols"/>
                        <a:buNone/>
                      </a:pPr>
                      <a:r>
                        <a:t/>
                      </a:r>
                      <a:endParaRPr sz="1800"/>
                    </a:p>
                    <a:p>
                      <a:pPr indent="0" lvl="0" marL="0" marR="0" rtl="0" algn="l">
                        <a:spcBef>
                          <a:spcPts val="0"/>
                        </a:spcBef>
                        <a:spcAft>
                          <a:spcPts val="0"/>
                        </a:spcAft>
                        <a:buClr>
                          <a:schemeClr val="dk1"/>
                        </a:buClr>
                        <a:buSzPts val="1800"/>
                        <a:buFont typeface="Noto Sans Symbols"/>
                        <a:buNone/>
                      </a:pPr>
                      <a:r>
                        <a:rPr lang="en-GB" sz="1800"/>
                        <a:t>Why representation matters </a:t>
                      </a:r>
                      <a:endParaRPr/>
                    </a:p>
                    <a:p>
                      <a:pPr indent="0" lvl="0" marL="0" marR="0" rtl="0" algn="l">
                        <a:spcBef>
                          <a:spcPts val="0"/>
                        </a:spcBef>
                        <a:spcAft>
                          <a:spcPts val="0"/>
                        </a:spcAft>
                        <a:buClr>
                          <a:schemeClr val="dk1"/>
                        </a:buClr>
                        <a:buSzPts val="1800"/>
                        <a:buFont typeface="Noto Sans Symbols"/>
                        <a:buNone/>
                      </a:pPr>
                      <a:r>
                        <a:rPr lang="en-GB" sz="1800"/>
                        <a:t>(racial justice equity)</a:t>
                      </a:r>
                      <a:endParaRPr/>
                    </a:p>
                  </a:txBody>
                  <a:tcPr marT="45725" marB="45725" marR="91450" marL="91450"/>
                </a:tc>
                <a:tc>
                  <a:txBody>
                    <a:bodyPr/>
                    <a:lstStyle/>
                    <a:p>
                      <a:pPr indent="0" lvl="0" marL="0" marR="0" rtl="0" algn="l">
                        <a:spcBef>
                          <a:spcPts val="0"/>
                        </a:spcBef>
                        <a:spcAft>
                          <a:spcPts val="0"/>
                        </a:spcAft>
                        <a:buNone/>
                      </a:pPr>
                      <a:r>
                        <a:rPr b="1" lang="en-GB" sz="1800"/>
                        <a:t>External training</a:t>
                      </a:r>
                      <a:endParaRPr/>
                    </a:p>
                    <a:p>
                      <a:pPr indent="0" lvl="0" marL="0" marR="0" rtl="0" algn="l">
                        <a:spcBef>
                          <a:spcPts val="0"/>
                        </a:spcBef>
                        <a:spcAft>
                          <a:spcPts val="0"/>
                        </a:spcAft>
                        <a:buNone/>
                      </a:pPr>
                      <a:r>
                        <a:t/>
                      </a:r>
                      <a:endParaRPr sz="1800"/>
                    </a:p>
                    <a:p>
                      <a:pPr indent="0" lvl="0" marL="0" marR="0" rtl="0" algn="l">
                        <a:spcBef>
                          <a:spcPts val="0"/>
                        </a:spcBef>
                        <a:spcAft>
                          <a:spcPts val="0"/>
                        </a:spcAft>
                        <a:buClr>
                          <a:schemeClr val="dk1"/>
                        </a:buClr>
                        <a:buSzPts val="1800"/>
                        <a:buFont typeface="Noto Sans Symbols"/>
                        <a:buNone/>
                      </a:pPr>
                      <a:r>
                        <a:rPr lang="en-GB" sz="1800"/>
                        <a:t>Measuring what matters  - traditional vs participatory impact metrics</a:t>
                      </a:r>
                      <a:endParaRPr/>
                    </a:p>
                    <a:p>
                      <a:pPr indent="0" lvl="0" marL="0" marR="0" rtl="0" algn="l">
                        <a:spcBef>
                          <a:spcPts val="0"/>
                        </a:spcBef>
                        <a:spcAft>
                          <a:spcPts val="0"/>
                        </a:spcAft>
                        <a:buClr>
                          <a:schemeClr val="dk1"/>
                        </a:buClr>
                        <a:buSzPts val="1800"/>
                        <a:buFont typeface="Noto Sans Symbols"/>
                        <a:buNone/>
                      </a:pPr>
                      <a:r>
                        <a:t/>
                      </a:r>
                      <a:endParaRPr sz="1800"/>
                    </a:p>
                  </a:txBody>
                  <a:tcPr marT="45725" marB="45725" marR="91450" marL="91450"/>
                </a:tc>
                <a:tc>
                  <a:txBody>
                    <a:bodyPr/>
                    <a:lstStyle/>
                    <a:p>
                      <a:pPr indent="0" lvl="0" marL="0" marR="0" rtl="0" algn="l">
                        <a:spcBef>
                          <a:spcPts val="0"/>
                        </a:spcBef>
                        <a:spcAft>
                          <a:spcPts val="0"/>
                        </a:spcAft>
                        <a:buNone/>
                      </a:pPr>
                      <a:r>
                        <a:rPr b="1" lang="en-GB" sz="1800"/>
                        <a:t>External training</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en-GB" sz="1800"/>
                        <a:t>Building organisational resilience</a:t>
                      </a:r>
                      <a:endParaRPr/>
                    </a:p>
                    <a:p>
                      <a:pPr indent="0" lvl="0" marL="0" marR="0" rtl="0" algn="l">
                        <a:spcBef>
                          <a:spcPts val="0"/>
                        </a:spcBef>
                        <a:spcAft>
                          <a:spcPts val="0"/>
                        </a:spcAft>
                        <a:buClr>
                          <a:schemeClr val="dk1"/>
                        </a:buClr>
                        <a:buSzPts val="1800"/>
                        <a:buFont typeface="Arial"/>
                        <a:buNone/>
                      </a:pPr>
                      <a:r>
                        <a:t/>
                      </a:r>
                      <a:endParaRPr sz="1800"/>
                    </a:p>
                    <a:p>
                      <a:pPr indent="0" lvl="0" marL="0" marR="0" rtl="0" algn="l">
                        <a:spcBef>
                          <a:spcPts val="0"/>
                        </a:spcBef>
                        <a:spcAft>
                          <a:spcPts val="0"/>
                        </a:spcAft>
                        <a:buClr>
                          <a:schemeClr val="dk1"/>
                        </a:buClr>
                        <a:buSzPts val="1800"/>
                        <a:buFont typeface="Arial"/>
                        <a:buNone/>
                      </a:pPr>
                      <a:r>
                        <a:rPr lang="en-GB" sz="1800"/>
                        <a:t>Governance models</a:t>
                      </a:r>
                      <a:endParaRPr/>
                    </a:p>
                  </a:txBody>
                  <a:tcPr marT="45725" marB="45725" marR="91450" marL="91450"/>
                </a:tc>
              </a:tr>
              <a:tr h="370850">
                <a:tc>
                  <a:txBody>
                    <a:bodyPr/>
                    <a:lstStyle/>
                    <a:p>
                      <a:pPr indent="0" lvl="0" marL="0" marR="0" rtl="0" algn="l">
                        <a:spcBef>
                          <a:spcPts val="0"/>
                        </a:spcBef>
                        <a:spcAft>
                          <a:spcPts val="0"/>
                        </a:spcAft>
                        <a:buNone/>
                      </a:pPr>
                      <a:r>
                        <a:rPr b="1" lang="en-GB" sz="1800"/>
                        <a:t>Deep dive</a:t>
                      </a:r>
                      <a:endParaRPr/>
                    </a:p>
                    <a:p>
                      <a:pPr indent="0" lvl="0" marL="0" marR="0" rtl="0" algn="l">
                        <a:spcBef>
                          <a:spcPts val="0"/>
                        </a:spcBef>
                        <a:spcAft>
                          <a:spcPts val="0"/>
                        </a:spcAft>
                        <a:buNone/>
                      </a:pPr>
                      <a:r>
                        <a:t/>
                      </a:r>
                      <a:endParaRPr b="0" sz="1800"/>
                    </a:p>
                    <a:p>
                      <a:pPr indent="0" lvl="0" marL="0" marR="0" rtl="0" algn="l">
                        <a:spcBef>
                          <a:spcPts val="0"/>
                        </a:spcBef>
                        <a:spcAft>
                          <a:spcPts val="0"/>
                        </a:spcAft>
                        <a:buNone/>
                      </a:pPr>
                      <a:r>
                        <a:rPr b="0" lang="en-GB" sz="1800"/>
                        <a:t>Engagement with councils and responding to social value requirements </a:t>
                      </a:r>
                      <a:endParaRPr/>
                    </a:p>
                    <a:p>
                      <a:pPr indent="0" lvl="0" marL="0" marR="0" rtl="0" algn="l">
                        <a:spcBef>
                          <a:spcPts val="0"/>
                        </a:spcBef>
                        <a:spcAft>
                          <a:spcPts val="0"/>
                        </a:spcAft>
                        <a:buClr>
                          <a:schemeClr val="dk1"/>
                        </a:buClr>
                        <a:buSzPts val="1800"/>
                        <a:buFont typeface="Arial"/>
                        <a:buNone/>
                      </a:pPr>
                      <a:r>
                        <a:rPr b="0" lang="en-GB" sz="1800"/>
                        <a:t>(London Councils) </a:t>
                      </a:r>
                      <a:endParaRPr sz="1800"/>
                    </a:p>
                    <a:p>
                      <a:pPr indent="0" lvl="0" marL="0" marR="0" rtl="0" algn="l">
                        <a:spcBef>
                          <a:spcPts val="0"/>
                        </a:spcBef>
                        <a:spcAft>
                          <a:spcPts val="0"/>
                        </a:spcAft>
                        <a:buNone/>
                      </a:pPr>
                      <a:r>
                        <a:t/>
                      </a:r>
                      <a:endParaRPr b="0" sz="1800"/>
                    </a:p>
                  </a:txBody>
                  <a:tcPr marT="45725" marB="45725" marR="91450" marL="91450"/>
                </a:tc>
                <a:tc>
                  <a:txBody>
                    <a:bodyPr/>
                    <a:lstStyle/>
                    <a:p>
                      <a:pPr indent="0" lvl="0" marL="0" marR="0" rtl="0" algn="l">
                        <a:spcBef>
                          <a:spcPts val="0"/>
                        </a:spcBef>
                        <a:spcAft>
                          <a:spcPts val="0"/>
                        </a:spcAft>
                        <a:buNone/>
                      </a:pPr>
                      <a:r>
                        <a:rPr b="1" lang="en-GB" sz="1800"/>
                        <a:t>Deep dive</a:t>
                      </a:r>
                      <a:endParaRPr/>
                    </a:p>
                    <a:p>
                      <a:pPr indent="0" lvl="0" marL="0" marR="0" rtl="0" algn="l">
                        <a:spcBef>
                          <a:spcPts val="0"/>
                        </a:spcBef>
                        <a:spcAft>
                          <a:spcPts val="0"/>
                        </a:spcAft>
                        <a:buNone/>
                      </a:pPr>
                      <a:r>
                        <a:rPr b="0" lang="en-GB" sz="1800"/>
                        <a:t> </a:t>
                      </a:r>
                      <a:endParaRPr/>
                    </a:p>
                    <a:p>
                      <a:pPr indent="0" lvl="0" marL="0" marR="0" rtl="0" algn="l">
                        <a:lnSpc>
                          <a:spcPct val="100000"/>
                        </a:lnSpc>
                        <a:spcBef>
                          <a:spcPts val="0"/>
                        </a:spcBef>
                        <a:spcAft>
                          <a:spcPts val="0"/>
                        </a:spcAft>
                        <a:buClr>
                          <a:schemeClr val="dk1"/>
                        </a:buClr>
                        <a:buSzPts val="1800"/>
                        <a:buFont typeface="Noto Sans Symbols"/>
                        <a:buNone/>
                      </a:pPr>
                      <a:r>
                        <a:rPr b="0" lang="en-GB" sz="1800"/>
                        <a:t>Community storytelling – non extractive storytelling </a:t>
                      </a:r>
                      <a:endParaRPr/>
                    </a:p>
                    <a:p>
                      <a:pPr indent="0" lvl="0" marL="0" marR="0" rtl="0" algn="l">
                        <a:spcBef>
                          <a:spcPts val="0"/>
                        </a:spcBef>
                        <a:spcAft>
                          <a:spcPts val="0"/>
                        </a:spcAft>
                        <a:buClr>
                          <a:schemeClr val="dk1"/>
                        </a:buClr>
                        <a:buSzPts val="1800"/>
                        <a:buFont typeface="Noto Sans Symbols"/>
                        <a:buNone/>
                      </a:pPr>
                      <a:r>
                        <a:t/>
                      </a:r>
                      <a:endParaRPr b="0" sz="1800"/>
                    </a:p>
                    <a:p>
                      <a:pPr indent="-171450" lvl="0" marL="285750" marR="0" rtl="0" algn="l">
                        <a:spcBef>
                          <a:spcPts val="0"/>
                        </a:spcBef>
                        <a:spcAft>
                          <a:spcPts val="0"/>
                        </a:spcAft>
                        <a:buClr>
                          <a:schemeClr val="dk1"/>
                        </a:buClr>
                        <a:buSzPts val="1800"/>
                        <a:buFont typeface="Noto Sans Symbols"/>
                        <a:buNone/>
                      </a:pPr>
                      <a:r>
                        <a:t/>
                      </a:r>
                      <a:endParaRPr b="0" sz="1800"/>
                    </a:p>
                  </a:txBody>
                  <a:tcPr marT="45725" marB="45725" marR="91450" marL="91450"/>
                </a:tc>
                <a:tc>
                  <a:txBody>
                    <a:bodyPr/>
                    <a:lstStyle/>
                    <a:p>
                      <a:pPr indent="0" lvl="0" marL="0" marR="0" rtl="0" algn="l">
                        <a:spcBef>
                          <a:spcPts val="0"/>
                        </a:spcBef>
                        <a:spcAft>
                          <a:spcPts val="0"/>
                        </a:spcAft>
                        <a:buNone/>
                      </a:pPr>
                      <a:r>
                        <a:rPr b="1" lang="en-GB" sz="1800"/>
                        <a:t>Deep dive</a:t>
                      </a:r>
                      <a:endParaRPr/>
                    </a:p>
                    <a:p>
                      <a:pPr indent="0" lvl="0" marL="0" marR="0" rtl="0" algn="l">
                        <a:spcBef>
                          <a:spcPts val="0"/>
                        </a:spcBef>
                        <a:spcAft>
                          <a:spcPts val="0"/>
                        </a:spcAft>
                        <a:buNone/>
                      </a:pPr>
                      <a:r>
                        <a:rPr b="1" lang="en-GB" sz="1800"/>
                        <a:t> </a:t>
                      </a:r>
                      <a:endParaRPr/>
                    </a:p>
                    <a:p>
                      <a:pPr indent="0" lvl="0" marL="0" marR="0" rtl="0" algn="l">
                        <a:lnSpc>
                          <a:spcPct val="100000"/>
                        </a:lnSpc>
                        <a:spcBef>
                          <a:spcPts val="0"/>
                        </a:spcBef>
                        <a:spcAft>
                          <a:spcPts val="0"/>
                        </a:spcAft>
                        <a:buClr>
                          <a:schemeClr val="dk1"/>
                        </a:buClr>
                        <a:buSzPts val="1800"/>
                        <a:buFont typeface="Arial"/>
                        <a:buNone/>
                      </a:pPr>
                      <a:r>
                        <a:rPr lang="en-GB" sz="1800"/>
                        <a:t>Global perspectives on place based giving</a:t>
                      </a:r>
                      <a:endParaRPr/>
                    </a:p>
                    <a:p>
                      <a:pPr indent="0" lvl="0" marL="0" marR="0" rtl="0" algn="l">
                        <a:spcBef>
                          <a:spcPts val="0"/>
                        </a:spcBef>
                        <a:spcAft>
                          <a:spcPts val="0"/>
                        </a:spcAft>
                        <a:buNone/>
                      </a:pPr>
                      <a:r>
                        <a:t/>
                      </a:r>
                      <a:endParaRPr b="1" sz="1800"/>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22"/>
          <p:cNvPicPr preferRelativeResize="0"/>
          <p:nvPr>
            <p:ph idx="2" type="pic"/>
          </p:nvPr>
        </p:nvPicPr>
        <p:blipFill rotWithShape="1">
          <a:blip r:embed="rId3">
            <a:alphaModFix/>
          </a:blip>
          <a:srcRect b="7832" l="0" r="0" t="7832"/>
          <a:stretch/>
        </p:blipFill>
        <p:spPr>
          <a:xfrm>
            <a:off x="0" y="1"/>
            <a:ext cx="12192000" cy="6858000"/>
          </a:xfrm>
          <a:prstGeom prst="rect">
            <a:avLst/>
          </a:prstGeom>
          <a:noFill/>
          <a:ln>
            <a:noFill/>
          </a:ln>
        </p:spPr>
      </p:pic>
      <p:sp>
        <p:nvSpPr>
          <p:cNvPr id="365" name="Google Shape;365;p22"/>
          <p:cNvSpPr txBox="1"/>
          <p:nvPr>
            <p:ph idx="1" type="body"/>
          </p:nvPr>
        </p:nvSpPr>
        <p:spPr>
          <a:xfrm>
            <a:off x="1120775" y="1016000"/>
            <a:ext cx="4340225" cy="4789488"/>
          </a:xfrm>
          <a:prstGeom prst="rect">
            <a:avLst/>
          </a:prstGeom>
          <a:solidFill>
            <a:schemeClr val="lt1"/>
          </a:solidFill>
          <a:ln>
            <a:noFill/>
          </a:ln>
        </p:spPr>
        <p:txBody>
          <a:bodyPr anchorCtr="0" anchor="t" bIns="0" lIns="468000" spcFirstLastPara="1" rIns="0" wrap="square" tIns="324000">
            <a:noAutofit/>
          </a:bodyPr>
          <a:lstStyle/>
          <a:p>
            <a:pPr indent="0" lvl="0" marL="0" rtl="0" algn="l">
              <a:lnSpc>
                <a:spcPct val="114000"/>
              </a:lnSpc>
              <a:spcBef>
                <a:spcPts val="0"/>
              </a:spcBef>
              <a:spcAft>
                <a:spcPts val="0"/>
              </a:spcAft>
              <a:buClr>
                <a:schemeClr val="dk1"/>
              </a:buClr>
              <a:buSzPts val="2000"/>
              <a:buNone/>
            </a:pPr>
            <a:r>
              <a:t/>
            </a:r>
            <a:endParaRPr/>
          </a:p>
        </p:txBody>
      </p:sp>
      <p:sp>
        <p:nvSpPr>
          <p:cNvPr id="366" name="Google Shape;366;p22"/>
          <p:cNvSpPr txBox="1"/>
          <p:nvPr>
            <p:ph idx="3" type="body"/>
          </p:nvPr>
        </p:nvSpPr>
        <p:spPr>
          <a:xfrm>
            <a:off x="1120775" y="1016000"/>
            <a:ext cx="4340225" cy="4789488"/>
          </a:xfrm>
          <a:prstGeom prst="rect">
            <a:avLst/>
          </a:prstGeom>
          <a:solidFill>
            <a:schemeClr val="lt1"/>
          </a:solidFill>
          <a:ln>
            <a:noFill/>
          </a:ln>
        </p:spPr>
        <p:txBody>
          <a:bodyPr anchorCtr="0" anchor="t" bIns="324000" lIns="468000" spcFirstLastPara="1" rIns="468000" wrap="square" tIns="324000">
            <a:noAutofit/>
          </a:bodyPr>
          <a:lstStyle/>
          <a:p>
            <a:pPr indent="0" lvl="1" marL="0" rtl="0" algn="l">
              <a:lnSpc>
                <a:spcPct val="110000"/>
              </a:lnSpc>
              <a:spcBef>
                <a:spcPts val="0"/>
              </a:spcBef>
              <a:spcAft>
                <a:spcPts val="0"/>
              </a:spcAft>
              <a:buClr>
                <a:schemeClr val="dk2"/>
              </a:buClr>
              <a:buSzPts val="2400"/>
              <a:buNone/>
            </a:pPr>
            <a:r>
              <a:rPr lang="en-GB"/>
              <a:t>What are your thoughts?</a:t>
            </a:r>
            <a:endParaRPr/>
          </a:p>
          <a:p>
            <a:pPr indent="0" lvl="0" marL="0" rtl="0" algn="l">
              <a:lnSpc>
                <a:spcPct val="114000"/>
              </a:lnSpc>
              <a:spcBef>
                <a:spcPts val="1200"/>
              </a:spcBef>
              <a:spcAft>
                <a:spcPts val="0"/>
              </a:spcAft>
              <a:buClr>
                <a:schemeClr val="dk1"/>
              </a:buClr>
              <a:buSzPts val="2000"/>
              <a:buNone/>
            </a:pPr>
            <a:r>
              <a:rPr lang="en-GB"/>
              <a:t>Have we prioritised the right topics?</a:t>
            </a:r>
            <a:endParaRPr/>
          </a:p>
          <a:p>
            <a:pPr indent="0" lvl="0" marL="0" rtl="0" algn="l">
              <a:lnSpc>
                <a:spcPct val="113999"/>
              </a:lnSpc>
              <a:spcBef>
                <a:spcPts val="1800"/>
              </a:spcBef>
              <a:spcAft>
                <a:spcPts val="0"/>
              </a:spcAft>
              <a:buClr>
                <a:schemeClr val="dk1"/>
              </a:buClr>
              <a:buSzPts val="2000"/>
              <a:buNone/>
            </a:pPr>
            <a:r>
              <a:rPr lang="en-GB"/>
              <a:t>What do you think is missing?</a:t>
            </a:r>
            <a:endParaRPr/>
          </a:p>
          <a:p>
            <a:pPr indent="0" lvl="0" marL="0" rtl="0" algn="l">
              <a:lnSpc>
                <a:spcPct val="114000"/>
              </a:lnSpc>
              <a:spcBef>
                <a:spcPts val="1800"/>
              </a:spcBef>
              <a:spcAft>
                <a:spcPts val="0"/>
              </a:spcAft>
              <a:buClr>
                <a:schemeClr val="dk1"/>
              </a:buClr>
              <a:buSzPts val="2000"/>
              <a:buNone/>
            </a:pPr>
            <a:r>
              <a:rPr lang="en-GB"/>
              <a:t>Does the combination of peer learning led by PBG schemes and external training, work?</a:t>
            </a:r>
            <a:endParaRPr/>
          </a:p>
          <a:p>
            <a:pPr indent="0" lvl="0" marL="0" rtl="0" algn="l">
              <a:lnSpc>
                <a:spcPct val="114000"/>
              </a:lnSpc>
              <a:spcBef>
                <a:spcPts val="1800"/>
              </a:spcBef>
              <a:spcAft>
                <a:spcPts val="0"/>
              </a:spcAft>
              <a:buClr>
                <a:schemeClr val="dk1"/>
              </a:buClr>
              <a:buSzPts val="2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type="title"/>
          </p:nvPr>
        </p:nvSpPr>
        <p:spPr>
          <a:xfrm>
            <a:off x="947738" y="1830388"/>
            <a:ext cx="5076825" cy="182819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400"/>
              <a:buFont typeface="Arial"/>
              <a:buNone/>
            </a:pPr>
            <a:r>
              <a:rPr lang="en-GB">
                <a:solidFill>
                  <a:schemeClr val="lt1"/>
                </a:solidFill>
              </a:rPr>
              <a:t>Place Based Giving</a:t>
            </a:r>
            <a:br>
              <a:rPr lang="en-GB">
                <a:solidFill>
                  <a:schemeClr val="lt1"/>
                </a:solidFill>
              </a:rPr>
            </a:br>
            <a:br>
              <a:rPr lang="en-GB">
                <a:solidFill>
                  <a:schemeClr val="lt1"/>
                </a:solidFill>
              </a:rPr>
            </a:br>
            <a:endParaRPr/>
          </a:p>
        </p:txBody>
      </p:sp>
      <p:sp>
        <p:nvSpPr>
          <p:cNvPr id="372" name="Google Shape;372;p23"/>
          <p:cNvSpPr txBox="1"/>
          <p:nvPr>
            <p:ph idx="1" type="body"/>
          </p:nvPr>
        </p:nvSpPr>
        <p:spPr>
          <a:xfrm>
            <a:off x="947738" y="5715000"/>
            <a:ext cx="2538000" cy="34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100"/>
              <a:buNone/>
            </a:pPr>
            <a:r>
              <a:rPr lang="en-GB"/>
              <a:t>londonfunders.org.uk</a:t>
            </a:r>
            <a:endParaRPr/>
          </a:p>
        </p:txBody>
      </p:sp>
      <p:sp>
        <p:nvSpPr>
          <p:cNvPr id="373" name="Google Shape;373;p23"/>
          <p:cNvSpPr txBox="1"/>
          <p:nvPr>
            <p:ph idx="2" type="body"/>
          </p:nvPr>
        </p:nvSpPr>
        <p:spPr>
          <a:xfrm>
            <a:off x="947325" y="2744484"/>
            <a:ext cx="5076825" cy="1295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800"/>
              <a:buNone/>
            </a:pPr>
            <a:r>
              <a:rPr lang="en-GB"/>
              <a:t>Influencing and Advocacy</a:t>
            </a:r>
            <a:endParaRPr/>
          </a:p>
        </p:txBody>
      </p:sp>
      <p:sp>
        <p:nvSpPr>
          <p:cNvPr id="374" name="Google Shape;374;p23"/>
          <p:cNvSpPr txBox="1"/>
          <p:nvPr>
            <p:ph idx="3" type="body"/>
          </p:nvPr>
        </p:nvSpPr>
        <p:spPr>
          <a:xfrm>
            <a:off x="3609767" y="5753100"/>
            <a:ext cx="2414796" cy="34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700"/>
              <a:buNone/>
            </a:pPr>
            <a:r>
              <a:rPr lang="en-GB"/>
              <a:t>SEPTEMBER 2024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4"/>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381" name="Google Shape;381;p24"/>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82" name="Google Shape;382;p24"/>
          <p:cNvSpPr txBox="1"/>
          <p:nvPr>
            <p:ph idx="1" type="body"/>
          </p:nvPr>
        </p:nvSpPr>
        <p:spPr>
          <a:xfrm>
            <a:off x="4413263" y="1707755"/>
            <a:ext cx="6624638" cy="3473450"/>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2"/>
              </a:buClr>
              <a:buSzPts val="2400"/>
              <a:buNone/>
            </a:pPr>
            <a:r>
              <a:rPr lang="en-GB"/>
              <a:t>Promoting the network</a:t>
            </a:r>
            <a:endParaRPr/>
          </a:p>
          <a:p>
            <a:pPr indent="0" lvl="0" marL="0" rtl="0" algn="l">
              <a:lnSpc>
                <a:spcPct val="114000"/>
              </a:lnSpc>
              <a:spcBef>
                <a:spcPts val="1200"/>
              </a:spcBef>
              <a:spcAft>
                <a:spcPts val="0"/>
              </a:spcAft>
              <a:buClr>
                <a:schemeClr val="dk1"/>
              </a:buClr>
              <a:buSzPts val="2000"/>
              <a:buNone/>
            </a:pPr>
            <a:r>
              <a:rPr lang="en-GB"/>
              <a:t>We act as ambassadors and advocates for Place Based Givings, promoting their work to our wider network and taking opportunities to connect them to potential partners and supporters.</a:t>
            </a:r>
            <a:endParaRPr/>
          </a:p>
          <a:p>
            <a:pPr indent="0" lvl="1" marL="0" rtl="0" algn="l">
              <a:lnSpc>
                <a:spcPct val="110000"/>
              </a:lnSpc>
              <a:spcBef>
                <a:spcPts val="1800"/>
              </a:spcBef>
              <a:spcAft>
                <a:spcPts val="0"/>
              </a:spcAft>
              <a:buClr>
                <a:schemeClr val="dk2"/>
              </a:buClr>
              <a:buSzPts val="2400"/>
              <a:buNone/>
            </a:pPr>
            <a:r>
              <a:rPr lang="en-GB"/>
              <a:t>Engaging with Funders</a:t>
            </a:r>
            <a:endParaRPr/>
          </a:p>
          <a:p>
            <a:pPr indent="0" lvl="0" marL="0" rtl="0" algn="l">
              <a:lnSpc>
                <a:spcPct val="114000"/>
              </a:lnSpc>
              <a:spcBef>
                <a:spcPts val="1200"/>
              </a:spcBef>
              <a:spcAft>
                <a:spcPts val="0"/>
              </a:spcAft>
              <a:buClr>
                <a:schemeClr val="dk1"/>
              </a:buClr>
              <a:buSzPts val="2000"/>
              <a:buNone/>
            </a:pPr>
            <a:r>
              <a:rPr lang="en-GB"/>
              <a:t>We act as a point of contact between funders and the PBGS network on collective matters of interest, such as the City Bridge Trust and the National Community Lottery Fund.</a:t>
            </a:r>
            <a:endParaRPr/>
          </a:p>
          <a:p>
            <a:pPr indent="0" lvl="0" marL="0" rtl="0" algn="l">
              <a:lnSpc>
                <a:spcPct val="114000"/>
              </a:lnSpc>
              <a:spcBef>
                <a:spcPts val="1800"/>
              </a:spcBef>
              <a:spcAft>
                <a:spcPts val="0"/>
              </a:spcAft>
              <a:buClr>
                <a:schemeClr val="dk1"/>
              </a:buClr>
              <a:buSzPts val="2000"/>
              <a:buNone/>
            </a:pPr>
            <a:r>
              <a:t/>
            </a:r>
            <a:endParaRPr/>
          </a:p>
        </p:txBody>
      </p:sp>
      <p:sp>
        <p:nvSpPr>
          <p:cNvPr id="383" name="Google Shape;383;p24"/>
          <p:cNvSpPr txBox="1"/>
          <p:nvPr>
            <p:ph type="title"/>
          </p:nvPr>
        </p:nvSpPr>
        <p:spPr>
          <a:xfrm>
            <a:off x="839789" y="682859"/>
            <a:ext cx="3168650" cy="1024896"/>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Influencing and Advocacy</a:t>
            </a:r>
            <a:endParaRPr/>
          </a:p>
        </p:txBody>
      </p:sp>
      <p:pic>
        <p:nvPicPr>
          <p:cNvPr id="384" name="Google Shape;384;p24"/>
          <p:cNvPicPr preferRelativeResize="0"/>
          <p:nvPr>
            <p:ph idx="2" type="pic"/>
          </p:nvPr>
        </p:nvPicPr>
        <p:blipFill rotWithShape="1">
          <a:blip r:embed="rId3">
            <a:alphaModFix/>
          </a:blip>
          <a:srcRect b="1699" l="0" r="0" t="1699"/>
          <a:stretch/>
        </p:blipFill>
        <p:spPr>
          <a:xfrm>
            <a:off x="-1" y="2744788"/>
            <a:ext cx="4008439" cy="41132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5"/>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391" name="Google Shape;391;p25"/>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92" name="Google Shape;392;p25"/>
          <p:cNvSpPr txBox="1"/>
          <p:nvPr>
            <p:ph idx="1" type="body"/>
          </p:nvPr>
        </p:nvSpPr>
        <p:spPr>
          <a:xfrm>
            <a:off x="4411983" y="1008062"/>
            <a:ext cx="6624638" cy="564673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Clr>
                <a:schemeClr val="dk1"/>
              </a:buClr>
              <a:buSzPts val="2000"/>
              <a:buNone/>
            </a:pPr>
            <a:r>
              <a:rPr lang="en-GB" sz="1900"/>
              <a:t>London Funders' ambition is for a sustainable movement of PBGS across the capital. Through London’s Giving and its wider work on place based funding, London Funders is working towards securing a sustainable legacy with the mechanisms in place to support place based giving in London and beyond into the future. We will do this through:</a:t>
            </a:r>
            <a:endParaRPr sz="1900"/>
          </a:p>
          <a:p>
            <a:pPr indent="-336550" lvl="0" marL="342900" rtl="0" algn="l">
              <a:lnSpc>
                <a:spcPct val="114000"/>
              </a:lnSpc>
              <a:spcBef>
                <a:spcPts val="1800"/>
              </a:spcBef>
              <a:spcAft>
                <a:spcPts val="0"/>
              </a:spcAft>
              <a:buClr>
                <a:schemeClr val="dk1"/>
              </a:buClr>
              <a:buSzPts val="1900"/>
              <a:buFont typeface="Arial"/>
              <a:buChar char="•"/>
            </a:pPr>
            <a:r>
              <a:rPr lang="en-GB" sz="1900"/>
              <a:t>Making a compelling case for PBGS in the wider funding and civil society policy agenda</a:t>
            </a:r>
            <a:endParaRPr sz="1900"/>
          </a:p>
          <a:p>
            <a:pPr indent="-336550" lvl="0" marL="342900" rtl="0" algn="l">
              <a:lnSpc>
                <a:spcPct val="114000"/>
              </a:lnSpc>
              <a:spcBef>
                <a:spcPts val="1800"/>
              </a:spcBef>
              <a:spcAft>
                <a:spcPts val="0"/>
              </a:spcAft>
              <a:buClr>
                <a:schemeClr val="dk1"/>
              </a:buClr>
              <a:buSzPts val="1900"/>
              <a:buFont typeface="Arial"/>
              <a:buChar char="•"/>
            </a:pPr>
            <a:r>
              <a:rPr lang="en-GB" sz="1900"/>
              <a:t>Increasing the profile of PBGS with potential partners and funders</a:t>
            </a:r>
            <a:endParaRPr sz="1900"/>
          </a:p>
          <a:p>
            <a:pPr indent="-336550" lvl="0" marL="342900" rtl="0" algn="l">
              <a:lnSpc>
                <a:spcPct val="114000"/>
              </a:lnSpc>
              <a:spcBef>
                <a:spcPts val="1800"/>
              </a:spcBef>
              <a:spcAft>
                <a:spcPts val="0"/>
              </a:spcAft>
              <a:buClr>
                <a:schemeClr val="dk1"/>
              </a:buClr>
              <a:buSzPts val="1900"/>
              <a:buFont typeface="Arial"/>
              <a:buChar char="•"/>
            </a:pPr>
            <a:r>
              <a:rPr lang="en-GB" sz="1900"/>
              <a:t>Linking PBGS into wider movements that can support its growth and sustainability </a:t>
            </a:r>
            <a:endParaRPr sz="1900"/>
          </a:p>
          <a:p>
            <a:pPr indent="-336550" lvl="0" marL="342900" rtl="0" algn="l">
              <a:lnSpc>
                <a:spcPct val="114000"/>
              </a:lnSpc>
              <a:spcBef>
                <a:spcPts val="1800"/>
              </a:spcBef>
              <a:spcAft>
                <a:spcPts val="0"/>
              </a:spcAft>
              <a:buClr>
                <a:schemeClr val="dk1"/>
              </a:buClr>
              <a:buSzPts val="1900"/>
              <a:buFont typeface="Arial"/>
              <a:buChar char="•"/>
            </a:pPr>
            <a:r>
              <a:rPr lang="en-GB" sz="1900"/>
              <a:t>Lead and facilitate a culture change in local areas and cold spots to enable growth of Giving movement.</a:t>
            </a:r>
            <a:endParaRPr sz="1900"/>
          </a:p>
          <a:p>
            <a:pPr indent="0" lvl="0" marL="0" rtl="0" algn="l">
              <a:lnSpc>
                <a:spcPct val="114000"/>
              </a:lnSpc>
              <a:spcBef>
                <a:spcPts val="1800"/>
              </a:spcBef>
              <a:spcAft>
                <a:spcPts val="0"/>
              </a:spcAft>
              <a:buClr>
                <a:schemeClr val="dk1"/>
              </a:buClr>
              <a:buSzPts val="2000"/>
              <a:buNone/>
            </a:pPr>
            <a:r>
              <a:t/>
            </a:r>
            <a:endParaRPr sz="1900"/>
          </a:p>
        </p:txBody>
      </p:sp>
      <p:sp>
        <p:nvSpPr>
          <p:cNvPr id="393" name="Google Shape;393;p25"/>
          <p:cNvSpPr txBox="1"/>
          <p:nvPr>
            <p:ph type="title"/>
          </p:nvPr>
        </p:nvSpPr>
        <p:spPr>
          <a:xfrm>
            <a:off x="634516" y="955505"/>
            <a:ext cx="3168650" cy="51244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Legacy building</a:t>
            </a:r>
            <a:endParaRPr/>
          </a:p>
        </p:txBody>
      </p:sp>
      <p:pic>
        <p:nvPicPr>
          <p:cNvPr id="394" name="Google Shape;394;p25"/>
          <p:cNvPicPr preferRelativeResize="0"/>
          <p:nvPr>
            <p:ph idx="2" type="pic"/>
          </p:nvPr>
        </p:nvPicPr>
        <p:blipFill rotWithShape="1">
          <a:blip r:embed="rId3">
            <a:alphaModFix/>
          </a:blip>
          <a:srcRect b="1699" l="0" r="0" t="1699"/>
          <a:stretch/>
        </p:blipFill>
        <p:spPr>
          <a:xfrm>
            <a:off x="-1" y="2744788"/>
            <a:ext cx="4008439" cy="41132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6"/>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01" name="Google Shape;401;p26"/>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02" name="Google Shape;402;p26"/>
          <p:cNvSpPr txBox="1"/>
          <p:nvPr>
            <p:ph idx="1" type="body"/>
          </p:nvPr>
        </p:nvSpPr>
        <p:spPr>
          <a:xfrm>
            <a:off x="839788" y="1557337"/>
            <a:ext cx="4895851" cy="2943226"/>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2"/>
              </a:buClr>
              <a:buSzPts val="2400"/>
              <a:buNone/>
            </a:pPr>
            <a:r>
              <a:rPr lang="en-GB"/>
              <a:t>Context</a:t>
            </a:r>
            <a:endParaRPr/>
          </a:p>
          <a:p>
            <a:pPr indent="0" lvl="0" marL="0" rtl="0" algn="l">
              <a:lnSpc>
                <a:spcPct val="114000"/>
              </a:lnSpc>
              <a:spcBef>
                <a:spcPts val="1200"/>
              </a:spcBef>
              <a:spcAft>
                <a:spcPts val="0"/>
              </a:spcAft>
              <a:buClr>
                <a:schemeClr val="dk1"/>
              </a:buClr>
              <a:buSzPts val="2000"/>
              <a:buNone/>
            </a:pPr>
            <a:r>
              <a:rPr lang="en-GB"/>
              <a:t>Conversations with Helen Bushell, Senior Head of Funding for London &amp; South East and Elizabeth Myers, Head of England Portfolio Review.</a:t>
            </a:r>
            <a:endParaRPr/>
          </a:p>
          <a:p>
            <a:pPr indent="0" lvl="0" marL="0" rtl="0" algn="l">
              <a:lnSpc>
                <a:spcPct val="114000"/>
              </a:lnSpc>
              <a:spcBef>
                <a:spcPts val="1800"/>
              </a:spcBef>
              <a:spcAft>
                <a:spcPts val="0"/>
              </a:spcAft>
              <a:buClr>
                <a:schemeClr val="dk1"/>
              </a:buClr>
              <a:buSzPts val="2000"/>
              <a:buNone/>
            </a:pPr>
            <a:r>
              <a:rPr lang="en-GB" sz="2000"/>
              <a:t>TNLCF are revising their strategic priorities, which they’re due to publish this Autumn and are considering their role in the place ecology</a:t>
            </a:r>
            <a:endParaRPr/>
          </a:p>
        </p:txBody>
      </p:sp>
      <p:sp>
        <p:nvSpPr>
          <p:cNvPr id="403" name="Google Shape;403;p26"/>
          <p:cNvSpPr txBox="1"/>
          <p:nvPr>
            <p:ph idx="2" type="body"/>
          </p:nvPr>
        </p:nvSpPr>
        <p:spPr>
          <a:xfrm>
            <a:off x="6141182" y="1557337"/>
            <a:ext cx="4896000" cy="4986338"/>
          </a:xfrm>
          <a:prstGeom prst="rect">
            <a:avLst/>
          </a:prstGeom>
          <a:noFill/>
          <a:ln>
            <a:noFill/>
          </a:ln>
        </p:spPr>
        <p:txBody>
          <a:bodyPr anchorCtr="0" anchor="t" bIns="0" lIns="0" spcFirstLastPara="1" rIns="0" wrap="square" tIns="0">
            <a:noAutofit/>
          </a:bodyPr>
          <a:lstStyle/>
          <a:p>
            <a:pPr indent="0" lvl="2" marL="0" rtl="0" algn="l">
              <a:lnSpc>
                <a:spcPct val="114000"/>
              </a:lnSpc>
              <a:spcBef>
                <a:spcPts val="0"/>
              </a:spcBef>
              <a:spcAft>
                <a:spcPts val="0"/>
              </a:spcAft>
              <a:buSzPts val="2100"/>
              <a:buNone/>
            </a:pPr>
            <a:r>
              <a:rPr lang="en-GB"/>
              <a:t>Key areas of interest</a:t>
            </a:r>
            <a:endParaRPr/>
          </a:p>
          <a:p>
            <a:pPr indent="0" lvl="0" marL="0" rtl="0" algn="l">
              <a:lnSpc>
                <a:spcPct val="114000"/>
              </a:lnSpc>
              <a:spcBef>
                <a:spcPts val="1200"/>
              </a:spcBef>
              <a:spcAft>
                <a:spcPts val="0"/>
              </a:spcAft>
              <a:buClr>
                <a:schemeClr val="dk1"/>
              </a:buClr>
              <a:buSzPts val="1600"/>
              <a:buNone/>
            </a:pPr>
            <a:r>
              <a:rPr b="1" lang="en-GB" sz="1600"/>
              <a:t>Devolving power and community led </a:t>
            </a:r>
            <a:r>
              <a:rPr lang="en-GB" sz="1600"/>
              <a:t>- They’re interested in devolving power into the hands of communities, as well as community building, community cohesion, building community solidarity and growth, communities impacting change and place based development. They are particularly interested in how we go deeper in communities and build civic strength.</a:t>
            </a:r>
            <a:endParaRPr b="1" sz="1600"/>
          </a:p>
          <a:p>
            <a:pPr indent="0" lvl="0" marL="0" rtl="0" algn="l">
              <a:lnSpc>
                <a:spcPct val="114000"/>
              </a:lnSpc>
              <a:spcBef>
                <a:spcPts val="1800"/>
              </a:spcBef>
              <a:spcAft>
                <a:spcPts val="0"/>
              </a:spcAft>
              <a:buClr>
                <a:schemeClr val="dk1"/>
              </a:buClr>
              <a:buSzPts val="1600"/>
              <a:buNone/>
            </a:pPr>
            <a:r>
              <a:rPr b="1" lang="en-GB" sz="1600"/>
              <a:t>Impact</a:t>
            </a:r>
            <a:r>
              <a:rPr lang="en-GB" sz="1600"/>
              <a:t> - They’re keen to understand how we can capture the wider impact of place based giving, and particularly interested in our journey of developing participatory metrics (e.g. community storytelling, whispers of change, most significant change). However, they’re also keen to see a deeper impact assessment of this work and we are exploring joined up work through a knowledge exchange.</a:t>
            </a:r>
            <a:endParaRPr/>
          </a:p>
        </p:txBody>
      </p:sp>
      <p:sp>
        <p:nvSpPr>
          <p:cNvPr id="404" name="Google Shape;404;p26"/>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Conversations with National Lottery Community Fund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7"/>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11" name="Google Shape;411;p27"/>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12" name="Google Shape;412;p27"/>
          <p:cNvSpPr txBox="1"/>
          <p:nvPr>
            <p:ph idx="1" type="body"/>
          </p:nvPr>
        </p:nvSpPr>
        <p:spPr>
          <a:xfrm>
            <a:off x="6024562" y="1457325"/>
            <a:ext cx="4895851" cy="4414838"/>
          </a:xfrm>
          <a:prstGeom prst="rect">
            <a:avLst/>
          </a:prstGeom>
          <a:noFill/>
          <a:ln>
            <a:noFill/>
          </a:ln>
        </p:spPr>
        <p:txBody>
          <a:bodyPr anchorCtr="0" anchor="t" bIns="0" lIns="0" spcFirstLastPara="1" rIns="0" wrap="square" tIns="0">
            <a:noAutofit/>
          </a:bodyPr>
          <a:lstStyle/>
          <a:p>
            <a:pPr indent="0" lvl="2" marL="0" rtl="0" algn="l">
              <a:lnSpc>
                <a:spcPct val="114000"/>
              </a:lnSpc>
              <a:spcBef>
                <a:spcPts val="0"/>
              </a:spcBef>
              <a:spcAft>
                <a:spcPts val="0"/>
              </a:spcAft>
              <a:buSzPts val="2100"/>
              <a:buNone/>
            </a:pPr>
            <a:r>
              <a:rPr lang="en-GB"/>
              <a:t>Top line priorities</a:t>
            </a:r>
            <a:endParaRPr/>
          </a:p>
          <a:p>
            <a:pPr indent="-342900" lvl="0" marL="342900" rtl="0" algn="l">
              <a:lnSpc>
                <a:spcPct val="114000"/>
              </a:lnSpc>
              <a:spcBef>
                <a:spcPts val="1200"/>
              </a:spcBef>
              <a:spcAft>
                <a:spcPts val="0"/>
              </a:spcAft>
              <a:buClr>
                <a:schemeClr val="dk1"/>
              </a:buClr>
              <a:buSzPts val="1600"/>
              <a:buFont typeface="Arial"/>
              <a:buAutoNum type="arabicPeriod"/>
            </a:pPr>
            <a:r>
              <a:rPr b="1" lang="en-GB" sz="1600"/>
              <a:t>Prevention for Children and Young People – </a:t>
            </a:r>
            <a:r>
              <a:rPr lang="en-GB" sz="1600"/>
              <a:t>this remains a priority</a:t>
            </a:r>
            <a:endParaRPr/>
          </a:p>
          <a:p>
            <a:pPr indent="-342900" lvl="0" marL="342900" rtl="0" algn="l">
              <a:lnSpc>
                <a:spcPct val="114000"/>
              </a:lnSpc>
              <a:spcBef>
                <a:spcPts val="1800"/>
              </a:spcBef>
              <a:spcAft>
                <a:spcPts val="0"/>
              </a:spcAft>
              <a:buClr>
                <a:schemeClr val="dk1"/>
              </a:buClr>
              <a:buSzPts val="1600"/>
              <a:buFont typeface="Arial"/>
              <a:buAutoNum type="arabicPeriod"/>
            </a:pPr>
            <a:r>
              <a:rPr b="1" lang="en-GB" sz="1600"/>
              <a:t>Participatory approaches across England </a:t>
            </a:r>
            <a:r>
              <a:rPr lang="en-GB" sz="1600"/>
              <a:t>– They understand the richness of this and wish to continue to support and strengthen participatory work. They’re looking at developing their own participatory strategies.</a:t>
            </a:r>
            <a:endParaRPr/>
          </a:p>
          <a:p>
            <a:pPr indent="-342900" lvl="0" marL="342900" rtl="0" algn="l">
              <a:lnSpc>
                <a:spcPct val="114000"/>
              </a:lnSpc>
              <a:spcBef>
                <a:spcPts val="1800"/>
              </a:spcBef>
              <a:spcAft>
                <a:spcPts val="0"/>
              </a:spcAft>
              <a:buClr>
                <a:schemeClr val="dk1"/>
              </a:buClr>
              <a:buSzPts val="1600"/>
              <a:buFont typeface="Arial"/>
              <a:buAutoNum type="arabicPeriod"/>
            </a:pPr>
            <a:r>
              <a:rPr b="1" lang="en-GB" sz="1600"/>
              <a:t>Strategic partnership building </a:t>
            </a:r>
            <a:r>
              <a:rPr lang="en-GB" sz="1600"/>
              <a:t>– They’re interested in supporting strategic partnership building and collaborations in place at a national, regional and strategic level and particularly in new ways of doing this.</a:t>
            </a:r>
            <a:endParaRPr/>
          </a:p>
          <a:p>
            <a:pPr indent="-342900" lvl="0" marL="342900" rtl="0" algn="l">
              <a:lnSpc>
                <a:spcPct val="114000"/>
              </a:lnSpc>
              <a:spcBef>
                <a:spcPts val="1800"/>
              </a:spcBef>
              <a:spcAft>
                <a:spcPts val="0"/>
              </a:spcAft>
              <a:buClr>
                <a:schemeClr val="dk1"/>
              </a:buClr>
              <a:buSzPts val="1600"/>
              <a:buFont typeface="Arial"/>
              <a:buAutoNum type="arabicPeriod"/>
            </a:pPr>
            <a:r>
              <a:rPr lang="en-GB" sz="1600"/>
              <a:t>Regional models </a:t>
            </a:r>
            <a:endParaRPr/>
          </a:p>
          <a:p>
            <a:pPr indent="-241300" lvl="0" marL="342900" rtl="0" algn="l">
              <a:lnSpc>
                <a:spcPct val="114000"/>
              </a:lnSpc>
              <a:spcBef>
                <a:spcPts val="1800"/>
              </a:spcBef>
              <a:spcAft>
                <a:spcPts val="0"/>
              </a:spcAft>
              <a:buClr>
                <a:schemeClr val="dk1"/>
              </a:buClr>
              <a:buSzPts val="1600"/>
              <a:buFont typeface="Arial"/>
              <a:buNone/>
            </a:pPr>
            <a:r>
              <a:t/>
            </a:r>
            <a:endParaRPr sz="1600"/>
          </a:p>
          <a:p>
            <a:pPr indent="-241300" lvl="0" marL="342900" rtl="0" algn="l">
              <a:lnSpc>
                <a:spcPct val="114000"/>
              </a:lnSpc>
              <a:spcBef>
                <a:spcPts val="1800"/>
              </a:spcBef>
              <a:spcAft>
                <a:spcPts val="0"/>
              </a:spcAft>
              <a:buClr>
                <a:schemeClr val="dk1"/>
              </a:buClr>
              <a:buSzPts val="1600"/>
              <a:buFont typeface="Arial"/>
              <a:buNone/>
            </a:pPr>
            <a:r>
              <a:t/>
            </a:r>
            <a:endParaRPr sz="1600"/>
          </a:p>
          <a:p>
            <a:pPr indent="0" lvl="0" marL="0" rtl="0" algn="l">
              <a:lnSpc>
                <a:spcPct val="114000"/>
              </a:lnSpc>
              <a:spcBef>
                <a:spcPts val="1800"/>
              </a:spcBef>
              <a:spcAft>
                <a:spcPts val="0"/>
              </a:spcAft>
              <a:buClr>
                <a:schemeClr val="dk1"/>
              </a:buClr>
              <a:buSzPts val="1600"/>
              <a:buNone/>
            </a:pPr>
            <a:r>
              <a:t/>
            </a:r>
            <a:endParaRPr sz="1600"/>
          </a:p>
        </p:txBody>
      </p:sp>
      <p:sp>
        <p:nvSpPr>
          <p:cNvPr id="413" name="Google Shape;413;p27"/>
          <p:cNvSpPr txBox="1"/>
          <p:nvPr>
            <p:ph idx="2" type="body"/>
          </p:nvPr>
        </p:nvSpPr>
        <p:spPr>
          <a:xfrm>
            <a:off x="839788" y="1457325"/>
            <a:ext cx="4896000" cy="4926246"/>
          </a:xfrm>
          <a:prstGeom prst="rect">
            <a:avLst/>
          </a:prstGeom>
          <a:noFill/>
          <a:ln>
            <a:noFill/>
          </a:ln>
        </p:spPr>
        <p:txBody>
          <a:bodyPr anchorCtr="0" anchor="t" bIns="0" lIns="0" spcFirstLastPara="1" rIns="0" wrap="square" tIns="0">
            <a:noAutofit/>
          </a:bodyPr>
          <a:lstStyle/>
          <a:p>
            <a:pPr indent="0" lvl="2" marL="0" rtl="0" algn="l">
              <a:lnSpc>
                <a:spcPct val="114000"/>
              </a:lnSpc>
              <a:spcBef>
                <a:spcPts val="0"/>
              </a:spcBef>
              <a:spcAft>
                <a:spcPts val="0"/>
              </a:spcAft>
              <a:buSzPts val="2100"/>
              <a:buNone/>
            </a:pPr>
            <a:r>
              <a:rPr lang="en-GB"/>
              <a:t>Key areas of interest</a:t>
            </a:r>
            <a:endParaRPr/>
          </a:p>
          <a:p>
            <a:pPr indent="0" lvl="0" marL="0" rtl="0" algn="l">
              <a:lnSpc>
                <a:spcPct val="114000"/>
              </a:lnSpc>
              <a:spcBef>
                <a:spcPts val="1200"/>
              </a:spcBef>
              <a:spcAft>
                <a:spcPts val="0"/>
              </a:spcAft>
              <a:buClr>
                <a:schemeClr val="dk1"/>
              </a:buClr>
              <a:buSzPts val="1600"/>
              <a:buNone/>
            </a:pPr>
            <a:r>
              <a:rPr b="1" lang="en-GB" sz="1600"/>
              <a:t>Peer-to-peer learning </a:t>
            </a:r>
            <a:r>
              <a:rPr lang="en-GB" sz="1600"/>
              <a:t>– They were particularly interested in the power of peer-to-peer support and how London’s Giving has convened a network of giving schemes that are collaborating, rather than competing.</a:t>
            </a:r>
            <a:endParaRPr/>
          </a:p>
          <a:p>
            <a:pPr indent="0" lvl="0" marL="0" rtl="0" algn="l">
              <a:lnSpc>
                <a:spcPct val="114000"/>
              </a:lnSpc>
              <a:spcBef>
                <a:spcPts val="1800"/>
              </a:spcBef>
              <a:spcAft>
                <a:spcPts val="0"/>
              </a:spcAft>
              <a:buClr>
                <a:schemeClr val="dk1"/>
              </a:buClr>
              <a:buSzPts val="1600"/>
              <a:buNone/>
            </a:pPr>
            <a:r>
              <a:rPr lang="en-GB" sz="1600"/>
              <a:t>Exciting approaches to giving in place – They’re interested in pockets of exciting giving in place, particularly where giving schemes have created agency and equity in a place.</a:t>
            </a:r>
            <a:endParaRPr/>
          </a:p>
        </p:txBody>
      </p:sp>
      <p:sp>
        <p:nvSpPr>
          <p:cNvPr id="414" name="Google Shape;414;p27"/>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Conversations with National Lottery Community Fund</a:t>
            </a:r>
            <a:endParaRPr/>
          </a:p>
        </p:txBody>
      </p:sp>
      <p:sp>
        <p:nvSpPr>
          <p:cNvPr id="415" name="Google Shape;415;p27"/>
          <p:cNvSpPr/>
          <p:nvPr/>
        </p:nvSpPr>
        <p:spPr>
          <a:xfrm>
            <a:off x="839788" y="4399380"/>
            <a:ext cx="4662461" cy="2002589"/>
          </a:xfrm>
          <a:prstGeom prst="rect">
            <a:avLst/>
          </a:prstGeom>
          <a:solidFill>
            <a:schemeClr val="accent2"/>
          </a:solidFill>
          <a:ln cap="flat" cmpd="sng" w="12700">
            <a:solidFill>
              <a:schemeClr val="accent1"/>
            </a:solidFill>
            <a:prstDash val="solid"/>
            <a:miter lim="800000"/>
            <a:headEnd len="sm" w="sm" type="none"/>
            <a:tailEnd len="sm" w="sm" type="none"/>
          </a:ln>
        </p:spPr>
        <p:txBody>
          <a:bodyPr anchorCtr="0" anchor="t" bIns="252000" lIns="252000" spcFirstLastPara="1" rIns="252000" wrap="square" tIns="216000">
            <a:no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Opportunities</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A collaborative pitch from all place based giving schemes</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Presenting the impact of PBG to the TNLCF London team</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Exploring a Knowledge Exchange</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8"/>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22" name="Google Shape;422;p28"/>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23" name="Google Shape;423;p28"/>
          <p:cNvSpPr txBox="1"/>
          <p:nvPr>
            <p:ph idx="1" type="body"/>
          </p:nvPr>
        </p:nvSpPr>
        <p:spPr>
          <a:xfrm>
            <a:off x="839788" y="1557337"/>
            <a:ext cx="4895851" cy="1317943"/>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2"/>
              </a:buClr>
              <a:buSzPts val="2400"/>
              <a:buNone/>
            </a:pPr>
            <a:r>
              <a:rPr lang="en-GB"/>
              <a:t>Context</a:t>
            </a:r>
            <a:endParaRPr/>
          </a:p>
          <a:p>
            <a:pPr indent="0" lvl="0" marL="0" rtl="0" algn="l">
              <a:lnSpc>
                <a:spcPct val="114000"/>
              </a:lnSpc>
              <a:spcBef>
                <a:spcPts val="1200"/>
              </a:spcBef>
              <a:spcAft>
                <a:spcPts val="0"/>
              </a:spcAft>
              <a:buClr>
                <a:schemeClr val="dk1"/>
              </a:buClr>
              <a:buSzPts val="2000"/>
              <a:buNone/>
            </a:pPr>
            <a:r>
              <a:rPr lang="en-GB"/>
              <a:t>Conversations with Sam Grimmett-Batt, Funding Director and Maria Hughes, Funding Manager.</a:t>
            </a:r>
            <a:endParaRPr/>
          </a:p>
          <a:p>
            <a:pPr indent="0" lvl="0" marL="0" rtl="0" algn="l">
              <a:lnSpc>
                <a:spcPct val="114000"/>
              </a:lnSpc>
              <a:spcBef>
                <a:spcPts val="1800"/>
              </a:spcBef>
              <a:spcAft>
                <a:spcPts val="0"/>
              </a:spcAft>
              <a:buClr>
                <a:schemeClr val="dk1"/>
              </a:buClr>
              <a:buSzPts val="2000"/>
              <a:buNone/>
            </a:pPr>
            <a:r>
              <a:rPr lang="en-GB" sz="2000"/>
              <a:t>CBF are revising their strategy which they will be launching in Autumn 2025. Whilst we don’t have any definitive information on what might be in their new strategy, they have nodded and responded positively to some key areas of interest. </a:t>
            </a:r>
            <a:endParaRPr/>
          </a:p>
          <a:p>
            <a:pPr indent="0" lvl="0" marL="0" rtl="0" algn="l">
              <a:lnSpc>
                <a:spcPct val="114000"/>
              </a:lnSpc>
              <a:spcBef>
                <a:spcPts val="1800"/>
              </a:spcBef>
              <a:spcAft>
                <a:spcPts val="0"/>
              </a:spcAft>
              <a:buClr>
                <a:schemeClr val="dk1"/>
              </a:buClr>
              <a:buSzPts val="2000"/>
              <a:buNone/>
            </a:pPr>
            <a:r>
              <a:rPr lang="en-GB"/>
              <a:t>They may</a:t>
            </a:r>
            <a:r>
              <a:rPr b="1" lang="en-GB"/>
              <a:t> </a:t>
            </a:r>
            <a:r>
              <a:rPr lang="en-GB"/>
              <a:t>only have a handful of broad cross-cutting and intersectional themes.</a:t>
            </a:r>
            <a:endParaRPr/>
          </a:p>
        </p:txBody>
      </p:sp>
      <p:sp>
        <p:nvSpPr>
          <p:cNvPr id="424" name="Google Shape;424;p28"/>
          <p:cNvSpPr txBox="1"/>
          <p:nvPr>
            <p:ph idx="2" type="body"/>
          </p:nvPr>
        </p:nvSpPr>
        <p:spPr>
          <a:xfrm>
            <a:off x="6024413" y="2976578"/>
            <a:ext cx="4896000" cy="2689543"/>
          </a:xfrm>
          <a:prstGeom prst="rect">
            <a:avLst/>
          </a:prstGeom>
          <a:solidFill>
            <a:schemeClr val="accent2"/>
          </a:solidFill>
          <a:ln>
            <a:noFill/>
          </a:ln>
        </p:spPr>
        <p:txBody>
          <a:bodyPr anchorCtr="0" anchor="t" bIns="0" lIns="0" spcFirstLastPara="1" rIns="0" wrap="square" tIns="0">
            <a:noAutofit/>
          </a:bodyPr>
          <a:lstStyle/>
          <a:p>
            <a:pPr indent="0" lvl="2" marL="0" rtl="0" algn="l">
              <a:lnSpc>
                <a:spcPct val="114000"/>
              </a:lnSpc>
              <a:spcBef>
                <a:spcPts val="0"/>
              </a:spcBef>
              <a:spcAft>
                <a:spcPts val="0"/>
              </a:spcAft>
              <a:buSzPts val="2100"/>
              <a:buNone/>
            </a:pPr>
            <a:r>
              <a:rPr lang="en-GB"/>
              <a:t>Overarching vision may include</a:t>
            </a:r>
            <a:endParaRPr/>
          </a:p>
          <a:p>
            <a:pPr indent="0" lvl="0" marL="0" rtl="0" algn="l">
              <a:lnSpc>
                <a:spcPct val="114000"/>
              </a:lnSpc>
              <a:spcBef>
                <a:spcPts val="1200"/>
              </a:spcBef>
              <a:spcAft>
                <a:spcPts val="0"/>
              </a:spcAft>
              <a:buClr>
                <a:schemeClr val="dk1"/>
              </a:buClr>
              <a:buSzPts val="1800"/>
              <a:buNone/>
            </a:pPr>
            <a:r>
              <a:rPr b="1" lang="en-GB" sz="1800"/>
              <a:t>Systems Change lens</a:t>
            </a:r>
            <a:endParaRPr/>
          </a:p>
          <a:p>
            <a:pPr indent="0" lvl="0" marL="0" rtl="0" algn="l">
              <a:lnSpc>
                <a:spcPct val="114000"/>
              </a:lnSpc>
              <a:spcBef>
                <a:spcPts val="1800"/>
              </a:spcBef>
              <a:spcAft>
                <a:spcPts val="0"/>
              </a:spcAft>
              <a:buClr>
                <a:schemeClr val="dk1"/>
              </a:buClr>
              <a:buSzPts val="1800"/>
              <a:buNone/>
            </a:pPr>
            <a:r>
              <a:rPr b="1" lang="en-GB" sz="1800"/>
              <a:t>Participatory grant making.</a:t>
            </a:r>
            <a:endParaRPr/>
          </a:p>
          <a:p>
            <a:pPr indent="0" lvl="0" marL="0" rtl="0" algn="l">
              <a:lnSpc>
                <a:spcPct val="114000"/>
              </a:lnSpc>
              <a:spcBef>
                <a:spcPts val="1800"/>
              </a:spcBef>
              <a:spcAft>
                <a:spcPts val="0"/>
              </a:spcAft>
              <a:buClr>
                <a:schemeClr val="dk1"/>
              </a:buClr>
              <a:buSzPts val="1800"/>
              <a:buNone/>
            </a:pPr>
            <a:r>
              <a:rPr b="1" lang="en-GB" sz="1800"/>
              <a:t>Equity &amp; Justice</a:t>
            </a:r>
            <a:endParaRPr/>
          </a:p>
          <a:p>
            <a:pPr indent="0" lvl="0" marL="0" rtl="0" algn="l">
              <a:lnSpc>
                <a:spcPct val="114000"/>
              </a:lnSpc>
              <a:spcBef>
                <a:spcPts val="1800"/>
              </a:spcBef>
              <a:spcAft>
                <a:spcPts val="0"/>
              </a:spcAft>
              <a:buClr>
                <a:schemeClr val="dk1"/>
              </a:buClr>
              <a:buSzPts val="1800"/>
              <a:buNone/>
            </a:pPr>
            <a:r>
              <a:rPr b="1" lang="en-GB" sz="1800"/>
              <a:t>Partnerships and Collaboration</a:t>
            </a:r>
            <a:endParaRPr/>
          </a:p>
        </p:txBody>
      </p:sp>
      <p:sp>
        <p:nvSpPr>
          <p:cNvPr id="425" name="Google Shape;425;p28"/>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Conversations with City Bridge Foundation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9"/>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32" name="Google Shape;432;p29"/>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33" name="Google Shape;433;p29"/>
          <p:cNvSpPr txBox="1"/>
          <p:nvPr>
            <p:ph idx="1" type="body"/>
          </p:nvPr>
        </p:nvSpPr>
        <p:spPr>
          <a:xfrm>
            <a:off x="839788" y="1557337"/>
            <a:ext cx="4895851" cy="1317943"/>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2"/>
              </a:buClr>
              <a:buSzPts val="2400"/>
              <a:buNone/>
            </a:pPr>
            <a:r>
              <a:rPr lang="en-GB"/>
              <a:t>Context</a:t>
            </a:r>
            <a:endParaRPr/>
          </a:p>
          <a:p>
            <a:pPr indent="0" lvl="0" marL="0" rtl="0" algn="l">
              <a:lnSpc>
                <a:spcPct val="114000"/>
              </a:lnSpc>
              <a:spcBef>
                <a:spcPts val="1200"/>
              </a:spcBef>
              <a:spcAft>
                <a:spcPts val="0"/>
              </a:spcAft>
              <a:buClr>
                <a:schemeClr val="dk1"/>
              </a:buClr>
              <a:buSzPts val="2000"/>
              <a:buNone/>
            </a:pPr>
            <a:r>
              <a:rPr lang="en-GB" sz="1900"/>
              <a:t>Conversations with Shipra Ogra, Senior Policy Officer and Ayesha Hameed, Principal Community Engagement Officer.</a:t>
            </a:r>
            <a:endParaRPr sz="1900"/>
          </a:p>
          <a:p>
            <a:pPr indent="0" lvl="0" marL="0" rtl="0" algn="l">
              <a:lnSpc>
                <a:spcPct val="114000"/>
              </a:lnSpc>
              <a:spcBef>
                <a:spcPts val="1800"/>
              </a:spcBef>
              <a:spcAft>
                <a:spcPts val="0"/>
              </a:spcAft>
              <a:buClr>
                <a:schemeClr val="dk1"/>
              </a:buClr>
              <a:buSzPts val="2000"/>
              <a:buNone/>
            </a:pPr>
            <a:r>
              <a:rPr lang="en-GB" sz="1900"/>
              <a:t>GLA have been running their Civil Society Roots programme for the last 2 years. It is a place based funding programme, and needs analysis based. They co-designed the funding programme for infrastructure organisations that are equity led. It is operating in 10 London boroughs. There are a mix of BAME groups, LGBTQ+ groups, deaf and disabled led, young people and VAWG</a:t>
            </a:r>
            <a:endParaRPr sz="1900"/>
          </a:p>
        </p:txBody>
      </p:sp>
      <p:sp>
        <p:nvSpPr>
          <p:cNvPr id="434" name="Google Shape;434;p29"/>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Conversations with the GLA</a:t>
            </a:r>
            <a:endParaRPr/>
          </a:p>
        </p:txBody>
      </p:sp>
      <p:sp>
        <p:nvSpPr>
          <p:cNvPr id="435" name="Google Shape;435;p29"/>
          <p:cNvSpPr txBox="1"/>
          <p:nvPr/>
        </p:nvSpPr>
        <p:spPr>
          <a:xfrm>
            <a:off x="6234748" y="1557336"/>
            <a:ext cx="4895851" cy="4904424"/>
          </a:xfrm>
          <a:prstGeom prst="rect">
            <a:avLst/>
          </a:prstGeom>
          <a:noFill/>
          <a:ln>
            <a:noFill/>
          </a:ln>
        </p:spPr>
        <p:txBody>
          <a:bodyPr anchorCtr="0" anchor="t" bIns="0" lIns="0" spcFirstLastPara="1" rIns="0" wrap="square" tIns="0">
            <a:noAutofit/>
          </a:bodyPr>
          <a:lstStyle/>
          <a:p>
            <a:pPr indent="0" lvl="0" marL="0" marR="0" rtl="0" algn="l">
              <a:lnSpc>
                <a:spcPct val="114000"/>
              </a:lnSpc>
              <a:spcBef>
                <a:spcPts val="0"/>
              </a:spcBef>
              <a:spcAft>
                <a:spcPts val="0"/>
              </a:spcAft>
              <a:buClr>
                <a:schemeClr val="dk1"/>
              </a:buClr>
              <a:buSzPts val="2000"/>
              <a:buFont typeface="Arial"/>
              <a:buNone/>
            </a:pPr>
            <a:r>
              <a:rPr lang="en-GB" sz="1900">
                <a:solidFill>
                  <a:schemeClr val="dk1"/>
                </a:solidFill>
                <a:latin typeface="Arial"/>
                <a:ea typeface="Arial"/>
                <a:cs typeface="Arial"/>
                <a:sym typeface="Arial"/>
              </a:rPr>
              <a:t>The programme finishes in September/October and they are running a full day conference on 30 October to celebrate the programme and showcase their learning as a funder.</a:t>
            </a:r>
            <a:endParaRPr sz="1300"/>
          </a:p>
          <a:p>
            <a:pPr indent="0" lvl="0" marL="0" marR="0" rtl="0" algn="l">
              <a:lnSpc>
                <a:spcPct val="114000"/>
              </a:lnSpc>
              <a:spcBef>
                <a:spcPts val="1800"/>
              </a:spcBef>
              <a:spcAft>
                <a:spcPts val="0"/>
              </a:spcAft>
              <a:buClr>
                <a:schemeClr val="dk1"/>
              </a:buClr>
              <a:buSzPts val="2000"/>
              <a:buFont typeface="Arial"/>
              <a:buNone/>
            </a:pPr>
            <a:r>
              <a:rPr lang="en-GB" sz="1900">
                <a:solidFill>
                  <a:schemeClr val="dk1"/>
                </a:solidFill>
                <a:latin typeface="Arial"/>
                <a:ea typeface="Arial"/>
                <a:cs typeface="Arial"/>
                <a:sym typeface="Arial"/>
              </a:rPr>
              <a:t>Key questions they’re exploring:</a:t>
            </a:r>
            <a:endParaRPr sz="1300"/>
          </a:p>
          <a:p>
            <a:pPr indent="-336550" lvl="0" marL="342900" marR="0" rtl="0" algn="l">
              <a:lnSpc>
                <a:spcPct val="114000"/>
              </a:lnSpc>
              <a:spcBef>
                <a:spcPts val="1800"/>
              </a:spcBef>
              <a:spcAft>
                <a:spcPts val="0"/>
              </a:spcAft>
              <a:buClr>
                <a:schemeClr val="dk1"/>
              </a:buClr>
              <a:buSzPts val="1900"/>
              <a:buFont typeface="Noto Sans Symbols"/>
              <a:buChar char="⮚"/>
            </a:pPr>
            <a:r>
              <a:rPr lang="en-GB" sz="1900">
                <a:solidFill>
                  <a:schemeClr val="dk1"/>
                </a:solidFill>
                <a:latin typeface="Arial"/>
                <a:ea typeface="Arial"/>
                <a:cs typeface="Arial"/>
                <a:sym typeface="Arial"/>
              </a:rPr>
              <a:t>How we collaborate together, particularly when you realise the challenges are greater when you get into the space</a:t>
            </a:r>
            <a:endParaRPr sz="1300"/>
          </a:p>
          <a:p>
            <a:pPr indent="-336550" lvl="0" marL="342900" marR="0" rtl="0" algn="l">
              <a:lnSpc>
                <a:spcPct val="114000"/>
              </a:lnSpc>
              <a:spcBef>
                <a:spcPts val="1800"/>
              </a:spcBef>
              <a:spcAft>
                <a:spcPts val="0"/>
              </a:spcAft>
              <a:buClr>
                <a:schemeClr val="dk1"/>
              </a:buClr>
              <a:buSzPts val="1900"/>
              <a:buFont typeface="Noto Sans Symbols"/>
              <a:buChar char="⮚"/>
            </a:pPr>
            <a:r>
              <a:rPr lang="en-GB" sz="1900">
                <a:solidFill>
                  <a:schemeClr val="dk1"/>
                </a:solidFill>
                <a:latin typeface="Arial"/>
                <a:ea typeface="Arial"/>
                <a:cs typeface="Arial"/>
                <a:sym typeface="Arial"/>
              </a:rPr>
              <a:t>Asset based models – looking at what we have rather than what we don’t have/why we can’t do something (e.g. deficit based model)</a:t>
            </a:r>
            <a:endParaRPr sz="1300"/>
          </a:p>
          <a:p>
            <a:pPr indent="0" lvl="0" marL="0" marR="0" rtl="0" algn="l">
              <a:lnSpc>
                <a:spcPct val="114000"/>
              </a:lnSpc>
              <a:spcBef>
                <a:spcPts val="18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l">
              <a:lnSpc>
                <a:spcPct val="114000"/>
              </a:lnSpc>
              <a:spcBef>
                <a:spcPts val="18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Document title</a:t>
            </a:r>
            <a:endParaRPr/>
          </a:p>
        </p:txBody>
      </p:sp>
      <p:sp>
        <p:nvSpPr>
          <p:cNvPr id="115" name="Google Shape;115;p3"/>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16" name="Google Shape;116;p3"/>
          <p:cNvSpPr txBox="1"/>
          <p:nvPr>
            <p:ph type="title"/>
          </p:nvPr>
        </p:nvSpPr>
        <p:spPr>
          <a:xfrm>
            <a:off x="839788" y="54622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Check in </a:t>
            </a:r>
            <a:endParaRPr/>
          </a:p>
        </p:txBody>
      </p:sp>
      <p:sp>
        <p:nvSpPr>
          <p:cNvPr id="117" name="Google Shape;117;p3"/>
          <p:cNvSpPr txBox="1"/>
          <p:nvPr/>
        </p:nvSpPr>
        <p:spPr>
          <a:xfrm>
            <a:off x="384148" y="1843950"/>
            <a:ext cx="10360052"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dk1"/>
                </a:solidFill>
                <a:latin typeface="Arial"/>
                <a:ea typeface="Arial"/>
                <a:cs typeface="Arial"/>
                <a:sym typeface="Arial"/>
              </a:rPr>
              <a:t>In trios share something you want to celebrate from your work since you last met, and a challenge you are grappling with at the moment.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0"/>
          <p:cNvPicPr preferRelativeResize="0"/>
          <p:nvPr>
            <p:ph idx="2" type="pic"/>
          </p:nvPr>
        </p:nvPicPr>
        <p:blipFill rotWithShape="1">
          <a:blip r:embed="rId3">
            <a:alphaModFix/>
          </a:blip>
          <a:srcRect b="7" l="0" r="0" t="8"/>
          <a:stretch/>
        </p:blipFill>
        <p:spPr>
          <a:xfrm>
            <a:off x="0" y="0"/>
            <a:ext cx="5340350" cy="6858000"/>
          </a:xfrm>
          <a:prstGeom prst="rect">
            <a:avLst/>
          </a:prstGeom>
          <a:noFill/>
          <a:ln>
            <a:noFill/>
          </a:ln>
        </p:spPr>
      </p:pic>
      <p:sp>
        <p:nvSpPr>
          <p:cNvPr id="442" name="Google Shape;442;p30"/>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43" name="Google Shape;443;p30"/>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44" name="Google Shape;444;p30"/>
          <p:cNvSpPr txBox="1"/>
          <p:nvPr>
            <p:ph idx="1" type="body"/>
          </p:nvPr>
        </p:nvSpPr>
        <p:spPr>
          <a:xfrm>
            <a:off x="6024564" y="1392554"/>
            <a:ext cx="4896000" cy="4665345"/>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Clr>
                <a:schemeClr val="dk1"/>
              </a:buClr>
              <a:buSzPts val="1000"/>
              <a:buNone/>
            </a:pPr>
            <a:r>
              <a:rPr b="1" lang="en-GB" sz="1400">
                <a:latin typeface="Arial"/>
                <a:ea typeface="Arial"/>
                <a:cs typeface="Arial"/>
                <a:sym typeface="Arial"/>
              </a:rPr>
              <a:t>Action:</a:t>
            </a:r>
            <a:r>
              <a:rPr lang="en-GB" sz="1400">
                <a:latin typeface="Arial"/>
                <a:ea typeface="Arial"/>
                <a:cs typeface="Arial"/>
                <a:sym typeface="Arial"/>
              </a:rPr>
              <a:t> Embedding participatory practices across the network is key through the PGM working group; and publicising participatory practices - maybe through a spectrum of participation that highlights the different ways each of the giving schemes have approached this – to make it more visible. </a:t>
            </a:r>
            <a:endParaRPr sz="1400"/>
          </a:p>
          <a:p>
            <a:pPr indent="0" lvl="0" marL="0" rtl="0" algn="l">
              <a:lnSpc>
                <a:spcPct val="114000"/>
              </a:lnSpc>
              <a:spcBef>
                <a:spcPts val="1800"/>
              </a:spcBef>
              <a:spcAft>
                <a:spcPts val="0"/>
              </a:spcAft>
              <a:buClr>
                <a:schemeClr val="dk1"/>
              </a:buClr>
              <a:buSzPts val="1000"/>
              <a:buNone/>
            </a:pPr>
            <a:r>
              <a:rPr b="1" lang="en-GB" sz="1400">
                <a:latin typeface="Arial"/>
                <a:ea typeface="Arial"/>
                <a:cs typeface="Arial"/>
                <a:sym typeface="Arial"/>
              </a:rPr>
              <a:t>Possible key message: </a:t>
            </a:r>
            <a:r>
              <a:rPr lang="en-GB" sz="1400">
                <a:latin typeface="Arial"/>
                <a:ea typeface="Arial"/>
                <a:cs typeface="Arial"/>
                <a:sym typeface="Arial"/>
              </a:rPr>
              <a:t>PBGS are well placed to lead on participatory giving to reach underserved communities, strengthen and rebuild local places, and change the system from the community up. They can de-risk this for funders</a:t>
            </a:r>
            <a:endParaRPr/>
          </a:p>
          <a:p>
            <a:pPr indent="0" lvl="0" marL="0" rtl="0" algn="l">
              <a:lnSpc>
                <a:spcPct val="114000"/>
              </a:lnSpc>
              <a:spcBef>
                <a:spcPts val="1800"/>
              </a:spcBef>
              <a:spcAft>
                <a:spcPts val="0"/>
              </a:spcAft>
              <a:buClr>
                <a:schemeClr val="dk1"/>
              </a:buClr>
              <a:buSzPts val="1000"/>
              <a:buNone/>
            </a:pPr>
            <a:r>
              <a:rPr b="1" lang="en-GB" sz="1400">
                <a:latin typeface="Arial"/>
                <a:ea typeface="Arial"/>
                <a:cs typeface="Arial"/>
                <a:sym typeface="Arial"/>
              </a:rPr>
              <a:t>Detail: </a:t>
            </a:r>
            <a:r>
              <a:rPr lang="en-GB" sz="1400">
                <a:latin typeface="Arial"/>
                <a:ea typeface="Arial"/>
                <a:cs typeface="Arial"/>
                <a:sym typeface="Arial"/>
              </a:rPr>
              <a:t>Participation is up-front community buy-in. It validates programmes, projects, and interventions and makes them more widely and well received. This is one element of de-risking as well as the financial element where funders know they have someone else who has put their money behind an idea).  </a:t>
            </a:r>
            <a:endParaRPr sz="1400">
              <a:latin typeface="Arial"/>
              <a:ea typeface="Arial"/>
              <a:cs typeface="Arial"/>
              <a:sym typeface="Arial"/>
            </a:endParaRPr>
          </a:p>
        </p:txBody>
      </p:sp>
      <p:sp>
        <p:nvSpPr>
          <p:cNvPr id="445" name="Google Shape;445;p30"/>
          <p:cNvSpPr txBox="1"/>
          <p:nvPr>
            <p:ph type="title"/>
          </p:nvPr>
        </p:nvSpPr>
        <p:spPr>
          <a:xfrm>
            <a:off x="6024564" y="443057"/>
            <a:ext cx="4895850" cy="51244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Participatory approaches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31"/>
          <p:cNvPicPr preferRelativeResize="0"/>
          <p:nvPr>
            <p:ph idx="2" type="pic"/>
          </p:nvPr>
        </p:nvPicPr>
        <p:blipFill rotWithShape="1">
          <a:blip r:embed="rId3">
            <a:alphaModFix/>
          </a:blip>
          <a:srcRect b="7" l="0" r="0" t="8"/>
          <a:stretch/>
        </p:blipFill>
        <p:spPr>
          <a:xfrm>
            <a:off x="0" y="0"/>
            <a:ext cx="5340350" cy="6858000"/>
          </a:xfrm>
          <a:prstGeom prst="rect">
            <a:avLst/>
          </a:prstGeom>
          <a:noFill/>
          <a:ln>
            <a:noFill/>
          </a:ln>
        </p:spPr>
      </p:pic>
      <p:sp>
        <p:nvSpPr>
          <p:cNvPr id="451" name="Google Shape;451;p31"/>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52" name="Google Shape;452;p31"/>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53" name="Google Shape;453;p31"/>
          <p:cNvSpPr txBox="1"/>
          <p:nvPr>
            <p:ph idx="1" type="body"/>
          </p:nvPr>
        </p:nvSpPr>
        <p:spPr>
          <a:xfrm>
            <a:off x="5927090" y="1603375"/>
            <a:ext cx="5340350" cy="4665345"/>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Clr>
                <a:schemeClr val="dk1"/>
              </a:buClr>
              <a:buSzPts val="1000"/>
              <a:buNone/>
            </a:pPr>
            <a:r>
              <a:rPr b="1" lang="en-GB" sz="1300">
                <a:latin typeface="Arial"/>
                <a:ea typeface="Arial"/>
                <a:cs typeface="Arial"/>
                <a:sym typeface="Arial"/>
              </a:rPr>
              <a:t>Action:</a:t>
            </a:r>
            <a:r>
              <a:rPr lang="en-GB" sz="1300">
                <a:latin typeface="Arial"/>
                <a:ea typeface="Arial"/>
                <a:cs typeface="Arial"/>
                <a:sym typeface="Arial"/>
              </a:rPr>
              <a:t> Write a report or case study on ‘Collaboration over Competition’ highlighting the ways in which London’s Giving work together - providing peer support, openly sharing learning and resources, working on joint campaigns/initiatives – and showcasing case studies. Demonstrate how collaborative working has strengthened London’s Giving, and how an infrastructure support body (London Funders/Resource Hub) has enabled that collaboration to strengthen social cohesion.</a:t>
            </a:r>
            <a:endParaRPr sz="1300"/>
          </a:p>
          <a:p>
            <a:pPr indent="0" lvl="0" marL="0" rtl="0" algn="l">
              <a:lnSpc>
                <a:spcPct val="114000"/>
              </a:lnSpc>
              <a:spcBef>
                <a:spcPts val="1800"/>
              </a:spcBef>
              <a:spcAft>
                <a:spcPts val="0"/>
              </a:spcAft>
              <a:buClr>
                <a:schemeClr val="dk1"/>
              </a:buClr>
              <a:buSzPts val="1000"/>
              <a:buNone/>
            </a:pPr>
            <a:r>
              <a:rPr b="1" lang="en-GB" sz="1300">
                <a:latin typeface="Arial"/>
                <a:ea typeface="Arial"/>
                <a:cs typeface="Arial"/>
                <a:sym typeface="Arial"/>
              </a:rPr>
              <a:t>Possible key message:</a:t>
            </a:r>
            <a:r>
              <a:rPr lang="en-GB" sz="1300">
                <a:latin typeface="Arial"/>
                <a:ea typeface="Arial"/>
                <a:cs typeface="Arial"/>
                <a:sym typeface="Arial"/>
              </a:rPr>
              <a:t> The importance of infrastructure support organisations to enable and support collaboration over competition. The importance of collaborative approaches in reducing competition.</a:t>
            </a:r>
            <a:endParaRPr sz="1900"/>
          </a:p>
          <a:p>
            <a:pPr indent="0" lvl="0" marL="0" rtl="0" algn="l">
              <a:lnSpc>
                <a:spcPct val="114000"/>
              </a:lnSpc>
              <a:spcBef>
                <a:spcPts val="1800"/>
              </a:spcBef>
              <a:spcAft>
                <a:spcPts val="0"/>
              </a:spcAft>
              <a:buClr>
                <a:schemeClr val="dk1"/>
              </a:buClr>
              <a:buSzPts val="1000"/>
              <a:buNone/>
            </a:pPr>
            <a:r>
              <a:rPr b="1" lang="en-GB" sz="1300"/>
              <a:t>Detail:  </a:t>
            </a:r>
            <a:r>
              <a:rPr lang="en-GB" sz="1300"/>
              <a:t>When funding bodies model collaboration, we're better able to build collaborative infrastructure in our communities. By investing in place-based infrastructure, they're more likely to experience two things: 1) support collaborative work in their respective places thus increasing locally-harvested solutions lessening the need for external funding; and 2) see collaborative, multi-organisation funding applications rather than individual applications thus lessening the overall number of applications.</a:t>
            </a:r>
            <a:endParaRPr sz="1900"/>
          </a:p>
        </p:txBody>
      </p:sp>
      <p:sp>
        <p:nvSpPr>
          <p:cNvPr id="454" name="Google Shape;454;p31"/>
          <p:cNvSpPr txBox="1"/>
          <p:nvPr>
            <p:ph type="title"/>
          </p:nvPr>
        </p:nvSpPr>
        <p:spPr>
          <a:xfrm>
            <a:off x="5801044" y="351617"/>
            <a:ext cx="4895850" cy="1024896"/>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Collaboration rather than competition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32"/>
          <p:cNvPicPr preferRelativeResize="0"/>
          <p:nvPr>
            <p:ph idx="2" type="pic"/>
          </p:nvPr>
        </p:nvPicPr>
        <p:blipFill rotWithShape="1">
          <a:blip r:embed="rId3">
            <a:alphaModFix/>
          </a:blip>
          <a:srcRect b="7" l="0" r="0" t="8"/>
          <a:stretch/>
        </p:blipFill>
        <p:spPr>
          <a:xfrm>
            <a:off x="0" y="0"/>
            <a:ext cx="5340350" cy="6858000"/>
          </a:xfrm>
          <a:prstGeom prst="rect">
            <a:avLst/>
          </a:prstGeom>
          <a:noFill/>
          <a:ln>
            <a:noFill/>
          </a:ln>
        </p:spPr>
      </p:pic>
      <p:sp>
        <p:nvSpPr>
          <p:cNvPr id="460" name="Google Shape;460;p32"/>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61" name="Google Shape;461;p32"/>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62" name="Google Shape;462;p32"/>
          <p:cNvSpPr txBox="1"/>
          <p:nvPr>
            <p:ph idx="1" type="body"/>
          </p:nvPr>
        </p:nvSpPr>
        <p:spPr>
          <a:xfrm>
            <a:off x="5801044" y="1694815"/>
            <a:ext cx="5340350" cy="4665345"/>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1"/>
              </a:buClr>
              <a:buSzPts val="1000"/>
              <a:buNone/>
            </a:pPr>
            <a:r>
              <a:rPr b="1" lang="en-GB" sz="1400">
                <a:solidFill>
                  <a:schemeClr val="dk1"/>
                </a:solidFill>
                <a:latin typeface="Arial"/>
                <a:ea typeface="Arial"/>
                <a:cs typeface="Arial"/>
                <a:sym typeface="Arial"/>
              </a:rPr>
              <a:t>Action:</a:t>
            </a:r>
            <a:r>
              <a:rPr lang="en-GB" sz="1400">
                <a:solidFill>
                  <a:schemeClr val="dk1"/>
                </a:solidFill>
                <a:latin typeface="Arial"/>
                <a:ea typeface="Arial"/>
                <a:cs typeface="Arial"/>
                <a:sym typeface="Arial"/>
              </a:rPr>
              <a:t> Continue to support giving schemes to set up and sustain in cold spot areas. Case Study on giving schemes in cold spot areas, to showcase what it takes – publicise their journey to inspire others and help funders understand what resources are required to replicate this in other areas. </a:t>
            </a:r>
            <a:endParaRPr/>
          </a:p>
          <a:p>
            <a:pPr indent="0" lvl="1" marL="0" rtl="0" algn="l">
              <a:lnSpc>
                <a:spcPct val="110000"/>
              </a:lnSpc>
              <a:spcBef>
                <a:spcPts val="1200"/>
              </a:spcBef>
              <a:spcAft>
                <a:spcPts val="0"/>
              </a:spcAft>
              <a:buClr>
                <a:schemeClr val="dk1"/>
              </a:buClr>
              <a:buSzPts val="1000"/>
              <a:buNone/>
            </a:pPr>
            <a:r>
              <a:rPr lang="en-GB" sz="1400">
                <a:solidFill>
                  <a:schemeClr val="dk1"/>
                </a:solidFill>
                <a:latin typeface="Arial"/>
                <a:ea typeface="Arial"/>
                <a:cs typeface="Arial"/>
                <a:sym typeface="Arial"/>
              </a:rPr>
              <a:t>e.g. B&amp;D Giving. When Ian Parkes, chair of the East London Business Alliance who was collaborating with Islington Giving, first started drumming up support to develop BD Giving, he was told many times 'this is never going to work here.“</a:t>
            </a:r>
            <a:endParaRPr b="1" sz="1400">
              <a:solidFill>
                <a:schemeClr val="dk1"/>
              </a:solidFill>
              <a:latin typeface="Arial"/>
              <a:ea typeface="Arial"/>
              <a:cs typeface="Arial"/>
              <a:sym typeface="Arial"/>
            </a:endParaRPr>
          </a:p>
          <a:p>
            <a:pPr indent="0" lvl="1" marL="0" rtl="0" algn="l">
              <a:lnSpc>
                <a:spcPct val="110000"/>
              </a:lnSpc>
              <a:spcBef>
                <a:spcPts val="1200"/>
              </a:spcBef>
              <a:spcAft>
                <a:spcPts val="0"/>
              </a:spcAft>
              <a:buClr>
                <a:schemeClr val="dk1"/>
              </a:buClr>
              <a:buSzPts val="1000"/>
              <a:buNone/>
            </a:pPr>
            <a:r>
              <a:rPr b="1" lang="en-GB" sz="1400">
                <a:solidFill>
                  <a:schemeClr val="dk1"/>
                </a:solidFill>
                <a:latin typeface="Arial"/>
                <a:ea typeface="Arial"/>
                <a:cs typeface="Arial"/>
                <a:sym typeface="Arial"/>
              </a:rPr>
              <a:t>Possible key message:</a:t>
            </a:r>
            <a:r>
              <a:rPr lang="en-GB" sz="1400">
                <a:solidFill>
                  <a:schemeClr val="dk1"/>
                </a:solidFill>
                <a:latin typeface="Arial"/>
                <a:ea typeface="Arial"/>
                <a:cs typeface="Arial"/>
                <a:sym typeface="Arial"/>
              </a:rPr>
              <a:t> With the right funding, resources, support, people and will – it is possible to create a thriving local infrastructure, to put decision making into the hands of local people and go deeper into communities to build civic strength and create social cohesion. </a:t>
            </a:r>
            <a:endParaRPr sz="1400">
              <a:solidFill>
                <a:schemeClr val="dk1"/>
              </a:solidFill>
              <a:latin typeface="Arial"/>
              <a:ea typeface="Arial"/>
              <a:cs typeface="Arial"/>
              <a:sym typeface="Arial"/>
            </a:endParaRPr>
          </a:p>
        </p:txBody>
      </p:sp>
      <p:sp>
        <p:nvSpPr>
          <p:cNvPr id="463" name="Google Shape;463;p32"/>
          <p:cNvSpPr txBox="1"/>
          <p:nvPr>
            <p:ph type="title"/>
          </p:nvPr>
        </p:nvSpPr>
        <p:spPr>
          <a:xfrm>
            <a:off x="5801044" y="351617"/>
            <a:ext cx="5340350" cy="1107996"/>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1000"/>
              <a:buFont typeface="Arial"/>
              <a:buNone/>
            </a:pPr>
            <a:r>
              <a:rPr lang="en-GB" sz="4000"/>
              <a:t>Creating a thriving local infrastructure</a:t>
            </a:r>
            <a:endParaRPr sz="4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33"/>
          <p:cNvPicPr preferRelativeResize="0"/>
          <p:nvPr>
            <p:ph idx="2" type="pic"/>
          </p:nvPr>
        </p:nvPicPr>
        <p:blipFill rotWithShape="1">
          <a:blip r:embed="rId3">
            <a:alphaModFix/>
          </a:blip>
          <a:srcRect b="7" l="0" r="0" t="8"/>
          <a:stretch/>
        </p:blipFill>
        <p:spPr>
          <a:xfrm>
            <a:off x="0" y="0"/>
            <a:ext cx="5340350" cy="6858000"/>
          </a:xfrm>
          <a:prstGeom prst="rect">
            <a:avLst/>
          </a:prstGeom>
          <a:noFill/>
          <a:ln>
            <a:noFill/>
          </a:ln>
        </p:spPr>
      </p:pic>
      <p:sp>
        <p:nvSpPr>
          <p:cNvPr id="470" name="Google Shape;470;p33"/>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71" name="Google Shape;471;p33"/>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72" name="Google Shape;472;p33"/>
          <p:cNvSpPr txBox="1"/>
          <p:nvPr>
            <p:ph idx="1" type="body"/>
          </p:nvPr>
        </p:nvSpPr>
        <p:spPr>
          <a:xfrm>
            <a:off x="5801044" y="1694815"/>
            <a:ext cx="5340350" cy="4665345"/>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1"/>
              </a:buClr>
              <a:buSzPts val="1000"/>
              <a:buNone/>
            </a:pPr>
            <a:r>
              <a:rPr b="1" lang="en-GB" sz="1400">
                <a:solidFill>
                  <a:schemeClr val="dk1"/>
                </a:solidFill>
                <a:latin typeface="Arial"/>
                <a:ea typeface="Arial"/>
                <a:cs typeface="Arial"/>
                <a:sym typeface="Arial"/>
              </a:rPr>
              <a:t>Action:</a:t>
            </a:r>
            <a:r>
              <a:rPr lang="en-GB" sz="1400">
                <a:solidFill>
                  <a:schemeClr val="dk1"/>
                </a:solidFill>
                <a:latin typeface="Arial"/>
                <a:ea typeface="Arial"/>
                <a:cs typeface="Arial"/>
                <a:sym typeface="Arial"/>
              </a:rPr>
              <a:t> Continue to collect stories about partnership work across the giving network and publicise these – the next impact report will be key to showcase this. Convene opportunities for giving schemes to connect and partner on joint initiatives and publicise these.</a:t>
            </a:r>
            <a:endParaRPr sz="1400">
              <a:solidFill>
                <a:schemeClr val="dk1"/>
              </a:solidFill>
              <a:latin typeface="Arial"/>
              <a:ea typeface="Arial"/>
              <a:cs typeface="Arial"/>
              <a:sym typeface="Arial"/>
            </a:endParaRPr>
          </a:p>
          <a:p>
            <a:pPr indent="0" lvl="1" marL="0" rtl="0" algn="l">
              <a:lnSpc>
                <a:spcPct val="110000"/>
              </a:lnSpc>
              <a:spcBef>
                <a:spcPts val="1200"/>
              </a:spcBef>
              <a:spcAft>
                <a:spcPts val="0"/>
              </a:spcAft>
              <a:buClr>
                <a:schemeClr val="dk1"/>
              </a:buClr>
              <a:buSzPts val="1000"/>
              <a:buNone/>
            </a:pPr>
            <a:r>
              <a:rPr b="1" lang="en-GB" sz="1400">
                <a:solidFill>
                  <a:schemeClr val="dk1"/>
                </a:solidFill>
                <a:latin typeface="Arial"/>
                <a:ea typeface="Arial"/>
                <a:cs typeface="Arial"/>
                <a:sym typeface="Arial"/>
              </a:rPr>
              <a:t>Possible key message:</a:t>
            </a:r>
            <a:r>
              <a:rPr lang="en-GB" sz="1400">
                <a:solidFill>
                  <a:schemeClr val="dk1"/>
                </a:solidFill>
                <a:latin typeface="Arial"/>
                <a:ea typeface="Arial"/>
                <a:cs typeface="Arial"/>
                <a:sym typeface="Arial"/>
              </a:rPr>
              <a:t> PBG is a partnership initiative at its heart – a new way of working that is better able to remove barriers and create opportunities for local people and places.</a:t>
            </a:r>
            <a:endParaRPr sz="1400">
              <a:solidFill>
                <a:schemeClr val="dk1"/>
              </a:solidFill>
              <a:latin typeface="Arial"/>
              <a:ea typeface="Arial"/>
              <a:cs typeface="Arial"/>
              <a:sym typeface="Arial"/>
            </a:endParaRPr>
          </a:p>
        </p:txBody>
      </p:sp>
      <p:sp>
        <p:nvSpPr>
          <p:cNvPr id="473" name="Google Shape;473;p33"/>
          <p:cNvSpPr txBox="1"/>
          <p:nvPr>
            <p:ph type="title"/>
          </p:nvPr>
        </p:nvSpPr>
        <p:spPr>
          <a:xfrm>
            <a:off x="5801044" y="351617"/>
            <a:ext cx="5340350" cy="1107996"/>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1000"/>
              <a:buFont typeface="Arial"/>
              <a:buNone/>
            </a:pPr>
            <a:r>
              <a:rPr lang="en-GB" sz="4000"/>
              <a:t>Exploring partnership approaches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34"/>
          <p:cNvPicPr preferRelativeResize="0"/>
          <p:nvPr>
            <p:ph idx="2" type="pic"/>
          </p:nvPr>
        </p:nvPicPr>
        <p:blipFill rotWithShape="1">
          <a:blip r:embed="rId3">
            <a:alphaModFix/>
          </a:blip>
          <a:srcRect b="7" l="0" r="0" t="8"/>
          <a:stretch/>
        </p:blipFill>
        <p:spPr>
          <a:xfrm>
            <a:off x="0" y="0"/>
            <a:ext cx="5340350" cy="6858000"/>
          </a:xfrm>
          <a:prstGeom prst="rect">
            <a:avLst/>
          </a:prstGeom>
          <a:noFill/>
          <a:ln>
            <a:noFill/>
          </a:ln>
        </p:spPr>
      </p:pic>
      <p:sp>
        <p:nvSpPr>
          <p:cNvPr id="480" name="Google Shape;480;p34"/>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Influencing and Advocacy</a:t>
            </a:r>
            <a:endParaRPr/>
          </a:p>
        </p:txBody>
      </p:sp>
      <p:sp>
        <p:nvSpPr>
          <p:cNvPr id="481" name="Google Shape;481;p34"/>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482" name="Google Shape;482;p34"/>
          <p:cNvSpPr txBox="1"/>
          <p:nvPr>
            <p:ph idx="1" type="body"/>
          </p:nvPr>
        </p:nvSpPr>
        <p:spPr>
          <a:xfrm>
            <a:off x="5831524" y="1466905"/>
            <a:ext cx="5340300" cy="4135200"/>
          </a:xfrm>
          <a:prstGeom prst="rect">
            <a:avLst/>
          </a:prstGeom>
          <a:noFill/>
          <a:ln>
            <a:noFill/>
          </a:ln>
        </p:spPr>
        <p:txBody>
          <a:bodyPr anchorCtr="0" anchor="t" bIns="0" lIns="0" spcFirstLastPara="1" rIns="0" wrap="square" tIns="0">
            <a:noAutofit/>
          </a:bodyPr>
          <a:lstStyle/>
          <a:p>
            <a:pPr indent="0" lvl="1" marL="0" rtl="0" algn="l">
              <a:lnSpc>
                <a:spcPct val="110000"/>
              </a:lnSpc>
              <a:spcBef>
                <a:spcPts val="0"/>
              </a:spcBef>
              <a:spcAft>
                <a:spcPts val="0"/>
              </a:spcAft>
              <a:buClr>
                <a:schemeClr val="dk1"/>
              </a:buClr>
              <a:buSzPts val="1000"/>
              <a:buNone/>
            </a:pPr>
            <a:r>
              <a:rPr b="1" lang="en-GB" sz="1300">
                <a:solidFill>
                  <a:schemeClr val="dk1"/>
                </a:solidFill>
                <a:latin typeface="Arial"/>
                <a:ea typeface="Arial"/>
                <a:cs typeface="Arial"/>
                <a:sym typeface="Arial"/>
              </a:rPr>
              <a:t>Action:</a:t>
            </a:r>
            <a:r>
              <a:rPr lang="en-GB" sz="1300">
                <a:solidFill>
                  <a:schemeClr val="dk1"/>
                </a:solidFill>
                <a:latin typeface="Arial"/>
                <a:ea typeface="Arial"/>
                <a:cs typeface="Arial"/>
                <a:sym typeface="Arial"/>
              </a:rPr>
              <a:t> Continue to develop participatory metrics to capture the impact of participatory giving across PBGS balanced with traditional numerical/financial metrics.</a:t>
            </a:r>
            <a:endParaRPr sz="1300">
              <a:solidFill>
                <a:schemeClr val="dk1"/>
              </a:solidFill>
              <a:latin typeface="Arial"/>
              <a:ea typeface="Arial"/>
              <a:cs typeface="Arial"/>
              <a:sym typeface="Arial"/>
            </a:endParaRPr>
          </a:p>
          <a:p>
            <a:pPr indent="0" lvl="1" marL="0" rtl="0" algn="l">
              <a:lnSpc>
                <a:spcPct val="110000"/>
              </a:lnSpc>
              <a:spcBef>
                <a:spcPts val="1200"/>
              </a:spcBef>
              <a:spcAft>
                <a:spcPts val="0"/>
              </a:spcAft>
              <a:buClr>
                <a:schemeClr val="dk1"/>
              </a:buClr>
              <a:buSzPts val="1000"/>
              <a:buNone/>
            </a:pPr>
            <a:r>
              <a:rPr b="1" lang="en-GB" sz="1300">
                <a:solidFill>
                  <a:schemeClr val="dk1"/>
                </a:solidFill>
                <a:latin typeface="Arial"/>
                <a:ea typeface="Arial"/>
                <a:cs typeface="Arial"/>
                <a:sym typeface="Arial"/>
              </a:rPr>
              <a:t>Possible key message:</a:t>
            </a:r>
            <a:r>
              <a:rPr lang="en-GB" sz="1300">
                <a:solidFill>
                  <a:schemeClr val="dk1"/>
                </a:solidFill>
                <a:latin typeface="Arial"/>
                <a:ea typeface="Arial"/>
                <a:cs typeface="Arial"/>
                <a:sym typeface="Arial"/>
              </a:rPr>
              <a:t> You need to capture different metrics to truly understand the transformative impact of PBG on local communities and do justice to the difference they are making.</a:t>
            </a:r>
            <a:endParaRPr sz="1300">
              <a:solidFill>
                <a:schemeClr val="dk1"/>
              </a:solidFill>
              <a:latin typeface="Arial"/>
              <a:ea typeface="Arial"/>
              <a:cs typeface="Arial"/>
              <a:sym typeface="Arial"/>
            </a:endParaRPr>
          </a:p>
          <a:p>
            <a:pPr indent="0" lvl="0" marL="0" rtl="0" algn="l">
              <a:lnSpc>
                <a:spcPct val="114000"/>
              </a:lnSpc>
              <a:spcBef>
                <a:spcPts val="1200"/>
              </a:spcBef>
              <a:spcAft>
                <a:spcPts val="0"/>
              </a:spcAft>
              <a:buClr>
                <a:schemeClr val="dk1"/>
              </a:buClr>
              <a:buSzPts val="1400"/>
              <a:buNone/>
            </a:pPr>
            <a:r>
              <a:rPr b="1" lang="en-GB" sz="1300"/>
              <a:t>Details: </a:t>
            </a:r>
            <a:r>
              <a:rPr lang="en-GB" sz="1300"/>
              <a:t>Metrica to capture that would appeal to the lottery and trusts and foundations</a:t>
            </a:r>
            <a:endParaRPr sz="1900"/>
          </a:p>
          <a:p>
            <a:pPr indent="-279400" lvl="0" marL="285750" rtl="0" algn="l">
              <a:lnSpc>
                <a:spcPct val="114000"/>
              </a:lnSpc>
              <a:spcBef>
                <a:spcPts val="0"/>
              </a:spcBef>
              <a:spcAft>
                <a:spcPts val="0"/>
              </a:spcAft>
              <a:buClr>
                <a:schemeClr val="dk1"/>
              </a:buClr>
              <a:buSzPts val="1300"/>
              <a:buFont typeface="Noto Sans Symbols"/>
              <a:buChar char="⮚"/>
            </a:pPr>
            <a:r>
              <a:rPr lang="en-GB" sz="1300"/>
              <a:t>The number of organisation who received their first grant funding from PBGS who have then gone on to receive much larger funding or funding from much larger funders; </a:t>
            </a:r>
            <a:endParaRPr sz="1900"/>
          </a:p>
          <a:p>
            <a:pPr indent="-279400" lvl="0" marL="285750" rtl="0" algn="l">
              <a:lnSpc>
                <a:spcPct val="114000"/>
              </a:lnSpc>
              <a:spcBef>
                <a:spcPts val="0"/>
              </a:spcBef>
              <a:spcAft>
                <a:spcPts val="0"/>
              </a:spcAft>
              <a:buClr>
                <a:schemeClr val="dk1"/>
              </a:buClr>
              <a:buSzPts val="1300"/>
              <a:buFont typeface="Noto Sans Symbols"/>
              <a:buChar char="⮚"/>
            </a:pPr>
            <a:r>
              <a:rPr lang="en-GB" sz="1300"/>
              <a:t>The number of organisations outside London’s Giving who have been influenced by PBGS work (either directly quoting them, publishing their data in reports, hiring them as consultants, partnering on projects</a:t>
            </a:r>
            <a:endParaRPr sz="1900"/>
          </a:p>
          <a:p>
            <a:pPr indent="-279400" lvl="0" marL="285750" rtl="0" algn="l">
              <a:lnSpc>
                <a:spcPct val="114000"/>
              </a:lnSpc>
              <a:spcBef>
                <a:spcPts val="0"/>
              </a:spcBef>
              <a:spcAft>
                <a:spcPts val="0"/>
              </a:spcAft>
              <a:buClr>
                <a:schemeClr val="dk1"/>
              </a:buClr>
              <a:buSzPts val="1300"/>
              <a:buFont typeface="Noto Sans Symbols"/>
              <a:buChar char="⮚"/>
            </a:pPr>
            <a:r>
              <a:rPr lang="en-GB" sz="1300"/>
              <a:t>The number of local people who have participated in decision-making about grants who have gone on to sit on Boards of Trustees, started their own projects/charities businesses, secured better jobs or pay increases as a result of their participation, or have applied their learning from grant-making to solve a personal, professional, or community problem.</a:t>
            </a:r>
            <a:endParaRPr sz="1900"/>
          </a:p>
        </p:txBody>
      </p:sp>
      <p:sp>
        <p:nvSpPr>
          <p:cNvPr id="483" name="Google Shape;483;p34"/>
          <p:cNvSpPr txBox="1"/>
          <p:nvPr>
            <p:ph type="title"/>
          </p:nvPr>
        </p:nvSpPr>
        <p:spPr>
          <a:xfrm>
            <a:off x="5621044" y="304508"/>
            <a:ext cx="6004200" cy="997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1000"/>
              <a:buFont typeface="Arial"/>
              <a:buNone/>
            </a:pPr>
            <a:r>
              <a:rPr lang="en-GB" sz="3600"/>
              <a:t>Metrics to capture the impact of different approaches</a:t>
            </a:r>
            <a:endParaRPr sz="3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5"/>
          <p:cNvSpPr txBox="1"/>
          <p:nvPr>
            <p:ph idx="1" type="body"/>
          </p:nvPr>
        </p:nvSpPr>
        <p:spPr>
          <a:xfrm>
            <a:off x="874713" y="5953125"/>
            <a:ext cx="5427027" cy="342900"/>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Clr>
                <a:schemeClr val="lt1"/>
              </a:buClr>
              <a:buSzPts val="1800"/>
              <a:buNone/>
            </a:pPr>
            <a:r>
              <a:rPr lang="en-GB"/>
              <a:t>londonfunders.org.uk</a:t>
            </a:r>
            <a:endParaRPr/>
          </a:p>
        </p:txBody>
      </p:sp>
      <p:sp>
        <p:nvSpPr>
          <p:cNvPr id="489" name="Google Shape;489;p35"/>
          <p:cNvSpPr txBox="1"/>
          <p:nvPr>
            <p:ph idx="2" type="body"/>
          </p:nvPr>
        </p:nvSpPr>
        <p:spPr>
          <a:xfrm>
            <a:off x="1080453" y="5155496"/>
            <a:ext cx="5221287" cy="276999"/>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1800"/>
              <a:buNone/>
            </a:pPr>
            <a:r>
              <a:rPr lang="en-GB"/>
              <a:t>020 7255 4488 </a:t>
            </a:r>
            <a:endParaRPr/>
          </a:p>
        </p:txBody>
      </p:sp>
      <p:sp>
        <p:nvSpPr>
          <p:cNvPr id="490" name="Google Shape;490;p35"/>
          <p:cNvSpPr txBox="1"/>
          <p:nvPr>
            <p:ph idx="3" type="body"/>
          </p:nvPr>
        </p:nvSpPr>
        <p:spPr>
          <a:xfrm>
            <a:off x="1080453" y="5475536"/>
            <a:ext cx="5221287" cy="276999"/>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1800"/>
              <a:buNone/>
            </a:pPr>
            <a:r>
              <a:rPr lang="en-GB"/>
              <a:t>Info@londonfunders.org.uk</a:t>
            </a:r>
            <a:endParaRPr/>
          </a:p>
        </p:txBody>
      </p:sp>
      <p:sp>
        <p:nvSpPr>
          <p:cNvPr id="491" name="Google Shape;491;p35"/>
          <p:cNvSpPr txBox="1"/>
          <p:nvPr>
            <p:ph idx="4" type="body"/>
          </p:nvPr>
        </p:nvSpPr>
        <p:spPr>
          <a:xfrm>
            <a:off x="8291513" y="3086100"/>
            <a:ext cx="2628900" cy="2981325"/>
          </a:xfrm>
          <a:prstGeom prst="rect">
            <a:avLst/>
          </a:prstGeom>
          <a:noFill/>
          <a:ln>
            <a:noFill/>
          </a:ln>
        </p:spPr>
        <p:txBody>
          <a:bodyPr anchorCtr="0" anchor="t" bIns="0" lIns="0" spcFirstLastPara="1" rIns="0" wrap="square" tIns="0">
            <a:noAutofit/>
          </a:bodyPr>
          <a:lstStyle/>
          <a:p>
            <a:pPr indent="0" lvl="1" marL="0" rtl="0" algn="l">
              <a:lnSpc>
                <a:spcPct val="90000"/>
              </a:lnSpc>
              <a:spcBef>
                <a:spcPts val="0"/>
              </a:spcBef>
              <a:spcAft>
                <a:spcPts val="0"/>
              </a:spcAft>
              <a:buClr>
                <a:schemeClr val="lt1"/>
              </a:buClr>
              <a:buSzPts val="3500"/>
              <a:buNone/>
            </a:pPr>
            <a:r>
              <a:rPr lang="en-GB"/>
              <a:t>Building a better London</a:t>
            </a:r>
            <a:endParaRPr/>
          </a:p>
          <a:p>
            <a:pPr indent="0" lvl="0" marL="0" rtl="0" algn="l">
              <a:lnSpc>
                <a:spcPct val="114000"/>
              </a:lnSpc>
              <a:spcBef>
                <a:spcPts val="1200"/>
              </a:spcBef>
              <a:spcAft>
                <a:spcPts val="0"/>
              </a:spcAft>
              <a:buClr>
                <a:schemeClr val="lt1"/>
              </a:buClr>
              <a:buSzPts val="2000"/>
              <a:buNone/>
            </a:pPr>
            <a:r>
              <a:rPr lang="en-GB"/>
              <a:t>London Funders is the only cross-sector membership network for funders and investors in London’s civil society.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6"/>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Place Based Giving buddy scheme</a:t>
            </a:r>
            <a:endParaRPr/>
          </a:p>
        </p:txBody>
      </p:sp>
      <p:sp>
        <p:nvSpPr>
          <p:cNvPr id="497" name="Google Shape;497;p36"/>
          <p:cNvSpPr/>
          <p:nvPr/>
        </p:nvSpPr>
        <p:spPr>
          <a:xfrm>
            <a:off x="839788" y="1653963"/>
            <a:ext cx="3058886" cy="1366157"/>
          </a:xfrm>
          <a:prstGeom prst="rect">
            <a:avLst/>
          </a:prstGeom>
          <a:solidFill>
            <a:schemeClr val="accent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Redbridge</a:t>
            </a:r>
            <a:endParaRPr sz="1200"/>
          </a:p>
          <a:p>
            <a:pPr indent="0" lvl="0" marL="0" marR="0" rtl="0" algn="ctr">
              <a:spcBef>
                <a:spcPts val="0"/>
              </a:spcBef>
              <a:spcAft>
                <a:spcPts val="0"/>
              </a:spcAft>
              <a:buNone/>
            </a:pPr>
            <a:r>
              <a:rPr b="1" lang="en-GB" sz="1800">
                <a:solidFill>
                  <a:schemeClr val="dk1"/>
                </a:solidFill>
                <a:latin typeface="Arial"/>
                <a:ea typeface="Arial"/>
                <a:cs typeface="Arial"/>
                <a:sym typeface="Arial"/>
              </a:rPr>
              <a:t>Waltham Forest</a:t>
            </a:r>
            <a:endParaRPr sz="1200"/>
          </a:p>
          <a:p>
            <a:pPr indent="0" lvl="0" marL="0" marR="0" rtl="0" algn="ctr">
              <a:spcBef>
                <a:spcPts val="0"/>
              </a:spcBef>
              <a:spcAft>
                <a:spcPts val="0"/>
              </a:spcAft>
              <a:buNone/>
            </a:pPr>
            <a:r>
              <a:rPr b="1" lang="en-GB" sz="1800">
                <a:solidFill>
                  <a:schemeClr val="dk1"/>
                </a:solidFill>
                <a:latin typeface="Arial"/>
                <a:ea typeface="Arial"/>
                <a:cs typeface="Arial"/>
                <a:sym typeface="Arial"/>
              </a:rPr>
              <a:t>Barking &amp; Dagenham</a:t>
            </a:r>
            <a:endParaRPr sz="1200"/>
          </a:p>
        </p:txBody>
      </p:sp>
      <p:sp>
        <p:nvSpPr>
          <p:cNvPr id="498" name="Google Shape;498;p36"/>
          <p:cNvSpPr/>
          <p:nvPr/>
        </p:nvSpPr>
        <p:spPr>
          <a:xfrm>
            <a:off x="839788" y="3314034"/>
            <a:ext cx="3058886" cy="1366157"/>
          </a:xfrm>
          <a:prstGeom prst="rect">
            <a:avLst/>
          </a:prstGeom>
          <a:solidFill>
            <a:schemeClr val="dk2"/>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Merton</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Sutton</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Islington</a:t>
            </a:r>
            <a:endParaRPr sz="1200"/>
          </a:p>
        </p:txBody>
      </p:sp>
      <p:sp>
        <p:nvSpPr>
          <p:cNvPr id="499" name="Google Shape;499;p36"/>
          <p:cNvSpPr/>
          <p:nvPr/>
        </p:nvSpPr>
        <p:spPr>
          <a:xfrm>
            <a:off x="839788" y="4974105"/>
            <a:ext cx="3058886" cy="1366157"/>
          </a:xfrm>
          <a:prstGeom prst="rect">
            <a:avLst/>
          </a:prstGeom>
          <a:solidFill>
            <a:srgbClr val="750550"/>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Haringey</a:t>
            </a:r>
            <a:br>
              <a:rPr b="1" lang="en-GB" sz="1800">
                <a:solidFill>
                  <a:schemeClr val="lt1"/>
                </a:solidFill>
                <a:latin typeface="Arial"/>
                <a:ea typeface="Arial"/>
                <a:cs typeface="Arial"/>
                <a:sym typeface="Arial"/>
              </a:rPr>
            </a:br>
            <a:r>
              <a:rPr b="1" lang="en-GB" sz="1800">
                <a:solidFill>
                  <a:schemeClr val="lt1"/>
                </a:solidFill>
                <a:latin typeface="Arial"/>
                <a:ea typeface="Arial"/>
                <a:cs typeface="Arial"/>
                <a:sym typeface="Arial"/>
              </a:rPr>
              <a:t>Hackney</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Hammersmith &amp; Fulham</a:t>
            </a:r>
            <a:endParaRPr sz="1200"/>
          </a:p>
        </p:txBody>
      </p:sp>
      <p:sp>
        <p:nvSpPr>
          <p:cNvPr id="500" name="Google Shape;500;p36"/>
          <p:cNvSpPr/>
          <p:nvPr/>
        </p:nvSpPr>
        <p:spPr>
          <a:xfrm>
            <a:off x="4230689" y="1653962"/>
            <a:ext cx="3058886" cy="1366157"/>
          </a:xfrm>
          <a:prstGeom prst="rect">
            <a:avLst/>
          </a:prstGeom>
          <a:solidFill>
            <a:srgbClr val="EA547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Merton</a:t>
            </a:r>
            <a:endParaRPr/>
          </a:p>
          <a:p>
            <a:pPr indent="0" lvl="0" marL="0" marR="0" rtl="0" algn="ctr">
              <a:spcBef>
                <a:spcPts val="0"/>
              </a:spcBef>
              <a:spcAft>
                <a:spcPts val="0"/>
              </a:spcAft>
              <a:buNone/>
            </a:pPr>
            <a:r>
              <a:rPr b="1" lang="en-GB" sz="2000">
                <a:solidFill>
                  <a:schemeClr val="lt1"/>
                </a:solidFill>
                <a:latin typeface="Arial"/>
                <a:ea typeface="Arial"/>
                <a:cs typeface="Arial"/>
                <a:sym typeface="Arial"/>
              </a:rPr>
              <a:t>Sutton</a:t>
            </a:r>
            <a:endParaRPr/>
          </a:p>
          <a:p>
            <a:pPr indent="0" lvl="0" marL="0" marR="0" rtl="0" algn="ctr">
              <a:spcBef>
                <a:spcPts val="0"/>
              </a:spcBef>
              <a:spcAft>
                <a:spcPts val="0"/>
              </a:spcAft>
              <a:buNone/>
            </a:pPr>
            <a:r>
              <a:rPr b="1" lang="en-GB" sz="2000">
                <a:solidFill>
                  <a:schemeClr val="lt1"/>
                </a:solidFill>
                <a:latin typeface="Arial"/>
                <a:ea typeface="Arial"/>
                <a:cs typeface="Arial"/>
                <a:sym typeface="Arial"/>
              </a:rPr>
              <a:t>Islington</a:t>
            </a:r>
            <a:endParaRPr/>
          </a:p>
        </p:txBody>
      </p:sp>
      <p:sp>
        <p:nvSpPr>
          <p:cNvPr id="501" name="Google Shape;501;p36"/>
          <p:cNvSpPr/>
          <p:nvPr/>
        </p:nvSpPr>
        <p:spPr>
          <a:xfrm>
            <a:off x="4230689" y="3314034"/>
            <a:ext cx="3058886" cy="1366157"/>
          </a:xfrm>
          <a:prstGeom prst="rect">
            <a:avLst/>
          </a:prstGeom>
          <a:solidFill>
            <a:srgbClr val="EC9A5E"/>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Kingston</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Richmond</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Kensington &amp; Chelsea</a:t>
            </a:r>
            <a:endParaRPr sz="1200"/>
          </a:p>
        </p:txBody>
      </p:sp>
      <p:sp>
        <p:nvSpPr>
          <p:cNvPr id="502" name="Google Shape;502;p36"/>
          <p:cNvSpPr/>
          <p:nvPr/>
        </p:nvSpPr>
        <p:spPr>
          <a:xfrm>
            <a:off x="4230689" y="4974104"/>
            <a:ext cx="3058886" cy="1366157"/>
          </a:xfrm>
          <a:prstGeom prst="rect">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Lewisham</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Greenwich</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East End CF</a:t>
            </a:r>
            <a:endParaRPr sz="1200"/>
          </a:p>
        </p:txBody>
      </p:sp>
      <p:sp>
        <p:nvSpPr>
          <p:cNvPr id="503" name="Google Shape;503;p36"/>
          <p:cNvSpPr/>
          <p:nvPr/>
        </p:nvSpPr>
        <p:spPr>
          <a:xfrm>
            <a:off x="7561717" y="1402923"/>
            <a:ext cx="3058886" cy="1617196"/>
          </a:xfrm>
          <a:prstGeom prst="rect">
            <a:avLst/>
          </a:prstGeom>
          <a:solidFill>
            <a:srgbClr val="DDD6D9"/>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Camden</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Harrow</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Manchester</a:t>
            </a:r>
            <a:endParaRPr sz="1200"/>
          </a:p>
          <a:p>
            <a:pPr indent="0" lvl="0" marL="0" marR="0" rtl="0" algn="ctr">
              <a:spcBef>
                <a:spcPts val="0"/>
              </a:spcBef>
              <a:spcAft>
                <a:spcPts val="0"/>
              </a:spcAft>
              <a:buNone/>
            </a:pPr>
            <a:r>
              <a:rPr b="1" lang="en-GB" sz="1800">
                <a:solidFill>
                  <a:schemeClr val="lt1"/>
                </a:solidFill>
                <a:latin typeface="Arial"/>
                <a:ea typeface="Arial"/>
                <a:cs typeface="Arial"/>
                <a:sym typeface="Arial"/>
              </a:rPr>
              <a:t>Brent</a:t>
            </a:r>
            <a:endParaRPr sz="1200"/>
          </a:p>
        </p:txBody>
      </p:sp>
      <p:sp>
        <p:nvSpPr>
          <p:cNvPr id="504" name="Google Shape;504;p36"/>
          <p:cNvSpPr/>
          <p:nvPr/>
        </p:nvSpPr>
        <p:spPr>
          <a:xfrm>
            <a:off x="7561717" y="3314034"/>
            <a:ext cx="3058886" cy="1366157"/>
          </a:xfrm>
          <a:prstGeom prst="rect">
            <a:avLst/>
          </a:prstGeom>
          <a:solidFill>
            <a:srgbClr val="FFF5DC"/>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Bedford</a:t>
            </a:r>
            <a:endParaRPr/>
          </a:p>
          <a:p>
            <a:pPr indent="0" lvl="0" marL="0" marR="0" rtl="0" algn="ctr">
              <a:spcBef>
                <a:spcPts val="0"/>
              </a:spcBef>
              <a:spcAft>
                <a:spcPts val="0"/>
              </a:spcAft>
              <a:buNone/>
            </a:pPr>
            <a:r>
              <a:rPr b="1" lang="en-GB" sz="2000">
                <a:solidFill>
                  <a:schemeClr val="dk1"/>
                </a:solidFill>
                <a:latin typeface="Arial"/>
                <a:ea typeface="Arial"/>
                <a:cs typeface="Arial"/>
                <a:sym typeface="Arial"/>
              </a:rPr>
              <a:t>Southwark</a:t>
            </a:r>
            <a:endParaRPr/>
          </a:p>
        </p:txBody>
      </p:sp>
      <p:sp>
        <p:nvSpPr>
          <p:cNvPr id="505" name="Google Shape;505;p36"/>
          <p:cNvSpPr/>
          <p:nvPr/>
        </p:nvSpPr>
        <p:spPr>
          <a:xfrm>
            <a:off x="7621590" y="4974103"/>
            <a:ext cx="4369024" cy="1366157"/>
          </a:xfrm>
          <a:prstGeom prst="rect">
            <a:avLst/>
          </a:prstGeom>
          <a:solidFill>
            <a:schemeClr val="dk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Kristina one-to-one support:</a:t>
            </a:r>
            <a:endParaRPr sz="1200"/>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Havering, Battersea, Barnet, Bexley</a:t>
            </a:r>
            <a:endParaRPr sz="1200"/>
          </a:p>
        </p:txBody>
      </p:sp>
      <p:sp>
        <p:nvSpPr>
          <p:cNvPr id="506" name="Google Shape;506;p36"/>
          <p:cNvSpPr/>
          <p:nvPr/>
        </p:nvSpPr>
        <p:spPr>
          <a:xfrm>
            <a:off x="11016343" y="163286"/>
            <a:ext cx="1175657" cy="3150748"/>
          </a:xfrm>
          <a:prstGeom prst="rect">
            <a:avLst/>
          </a:prstGeom>
          <a:solidFill>
            <a:schemeClr val="lt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7"/>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Document title</a:t>
            </a:r>
            <a:endParaRPr/>
          </a:p>
        </p:txBody>
      </p:sp>
      <p:sp>
        <p:nvSpPr>
          <p:cNvPr id="512" name="Google Shape;512;p37"/>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513" name="Google Shape;513;p37"/>
          <p:cNvSpPr txBox="1"/>
          <p:nvPr>
            <p:ph idx="1" type="body"/>
          </p:nvPr>
        </p:nvSpPr>
        <p:spPr>
          <a:xfrm>
            <a:off x="839787" y="1598809"/>
            <a:ext cx="10080625" cy="4620245"/>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Clr>
                <a:schemeClr val="dk1"/>
              </a:buClr>
              <a:buSzPts val="2000"/>
              <a:buNone/>
            </a:pPr>
            <a:r>
              <a:rPr lang="en-GB"/>
              <a:t>Take a moment to fill in the evaluation form from today’s session</a:t>
            </a:r>
            <a:endParaRPr/>
          </a:p>
          <a:p>
            <a:pPr indent="0" lvl="0" marL="0" rtl="0" algn="l">
              <a:lnSpc>
                <a:spcPct val="114000"/>
              </a:lnSpc>
              <a:spcBef>
                <a:spcPts val="1800"/>
              </a:spcBef>
              <a:spcAft>
                <a:spcPts val="0"/>
              </a:spcAft>
              <a:buClr>
                <a:schemeClr val="dk1"/>
              </a:buClr>
              <a:buSzPts val="2000"/>
              <a:buNone/>
            </a:pPr>
            <a:r>
              <a:t/>
            </a:r>
            <a:endParaRPr/>
          </a:p>
          <a:p>
            <a:pPr indent="0" lvl="0" marL="0" rtl="0" algn="l">
              <a:lnSpc>
                <a:spcPct val="114000"/>
              </a:lnSpc>
              <a:spcBef>
                <a:spcPts val="1800"/>
              </a:spcBef>
              <a:spcAft>
                <a:spcPts val="0"/>
              </a:spcAft>
              <a:buClr>
                <a:schemeClr val="dk1"/>
              </a:buClr>
              <a:buSzPts val="2000"/>
              <a:buNone/>
            </a:pPr>
            <a:r>
              <a:t/>
            </a:r>
            <a:endParaRPr/>
          </a:p>
        </p:txBody>
      </p:sp>
      <p:sp>
        <p:nvSpPr>
          <p:cNvPr id="514" name="Google Shape;514;p37"/>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Evaluation </a:t>
            </a:r>
            <a:endParaRPr/>
          </a:p>
        </p:txBody>
      </p:sp>
      <p:pic>
        <p:nvPicPr>
          <p:cNvPr id="515" name="Google Shape;515;p37"/>
          <p:cNvPicPr preferRelativeResize="0"/>
          <p:nvPr/>
        </p:nvPicPr>
        <p:blipFill rotWithShape="1">
          <a:blip r:embed="rId3">
            <a:alphaModFix/>
          </a:blip>
          <a:srcRect b="0" l="0" r="0" t="0"/>
          <a:stretch/>
        </p:blipFill>
        <p:spPr>
          <a:xfrm>
            <a:off x="463440" y="2095171"/>
            <a:ext cx="428625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Document title</a:t>
            </a:r>
            <a:endParaRPr/>
          </a:p>
        </p:txBody>
      </p:sp>
      <p:sp>
        <p:nvSpPr>
          <p:cNvPr id="124" name="Google Shape;124;p4"/>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pic>
        <p:nvPicPr>
          <p:cNvPr id="125" name="Google Shape;125;p4"/>
          <p:cNvPicPr preferRelativeResize="0"/>
          <p:nvPr>
            <p:ph idx="1" type="body"/>
          </p:nvPr>
        </p:nvPicPr>
        <p:blipFill rotWithShape="1">
          <a:blip r:embed="rId3">
            <a:alphaModFix/>
          </a:blip>
          <a:srcRect b="5776" l="23662" r="27251" t="26860"/>
          <a:stretch/>
        </p:blipFill>
        <p:spPr>
          <a:xfrm>
            <a:off x="5422900" y="1000286"/>
            <a:ext cx="5071040" cy="4639462"/>
          </a:xfrm>
          <a:prstGeom prst="rect">
            <a:avLst/>
          </a:prstGeom>
          <a:noFill/>
          <a:ln>
            <a:noFill/>
          </a:ln>
        </p:spPr>
      </p:pic>
      <p:sp>
        <p:nvSpPr>
          <p:cNvPr id="126" name="Google Shape;126;p4"/>
          <p:cNvSpPr txBox="1"/>
          <p:nvPr>
            <p:ph type="title"/>
          </p:nvPr>
        </p:nvSpPr>
        <p:spPr>
          <a:xfrm>
            <a:off x="839788" y="54622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Vetted supplier list </a:t>
            </a:r>
            <a:endParaRPr/>
          </a:p>
        </p:txBody>
      </p:sp>
      <p:sp>
        <p:nvSpPr>
          <p:cNvPr id="127" name="Google Shape;127;p4"/>
          <p:cNvSpPr txBox="1"/>
          <p:nvPr/>
        </p:nvSpPr>
        <p:spPr>
          <a:xfrm>
            <a:off x="384148" y="1843950"/>
            <a:ext cx="4780527"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chemeClr val="dk1"/>
                </a:solidFill>
                <a:latin typeface="Arial"/>
                <a:ea typeface="Arial"/>
                <a:cs typeface="Arial"/>
                <a:sym typeface="Arial"/>
              </a:rPr>
              <a:t>We have set up an open source Google doc which you can use to add in suppliers you have worked with who you would recommend for other place based giving schemes.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GB" sz="2000">
                <a:solidFill>
                  <a:schemeClr val="dk1"/>
                </a:solidFill>
                <a:latin typeface="Arial"/>
                <a:ea typeface="Arial"/>
                <a:cs typeface="Arial"/>
                <a:sym typeface="Arial"/>
              </a:rPr>
              <a:t>We will share the link via email after today, and will keep the doc open on Julia’s laptop during the break and lunch in case you want to add into it then.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133" name="Google Shape;133;p5"/>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grpSp>
        <p:nvGrpSpPr>
          <p:cNvPr id="134" name="Google Shape;134;p5"/>
          <p:cNvGrpSpPr/>
          <p:nvPr/>
        </p:nvGrpSpPr>
        <p:grpSpPr>
          <a:xfrm>
            <a:off x="653143" y="676619"/>
            <a:ext cx="10266621" cy="4981201"/>
            <a:chOff x="0" y="0"/>
            <a:chExt cx="10266621" cy="4981201"/>
          </a:xfrm>
        </p:grpSpPr>
        <p:sp>
          <p:nvSpPr>
            <p:cNvPr id="135" name="Google Shape;135;p5"/>
            <p:cNvSpPr/>
            <p:nvPr/>
          </p:nvSpPr>
          <p:spPr>
            <a:xfrm>
              <a:off x="0" y="0"/>
              <a:ext cx="10266621" cy="1907356"/>
            </a:xfrm>
            <a:prstGeom prst="roundRect">
              <a:avLst>
                <a:gd fmla="val 10000" name="adj"/>
              </a:avLst>
            </a:prstGeom>
            <a:solidFill>
              <a:srgbClr val="9B999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txBox="1"/>
            <p:nvPr/>
          </p:nvSpPr>
          <p:spPr>
            <a:xfrm>
              <a:off x="55865" y="55865"/>
              <a:ext cx="10154891" cy="1795626"/>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5600"/>
                <a:buFont typeface="Arial"/>
                <a:buNone/>
              </a:pPr>
              <a:r>
                <a:rPr lang="en-GB" sz="5400">
                  <a:solidFill>
                    <a:schemeClr val="lt1"/>
                  </a:solidFill>
                  <a:latin typeface="Arial"/>
                  <a:ea typeface="Arial"/>
                  <a:cs typeface="Arial"/>
                  <a:sym typeface="Arial"/>
                </a:rPr>
                <a:t>London’s Giving network meeting</a:t>
              </a:r>
              <a:endParaRPr sz="1200"/>
            </a:p>
          </p:txBody>
        </p:sp>
        <p:sp>
          <p:nvSpPr>
            <p:cNvPr id="137" name="Google Shape;137;p5"/>
            <p:cNvSpPr/>
            <p:nvPr/>
          </p:nvSpPr>
          <p:spPr>
            <a:xfrm>
              <a:off x="2190253" y="3840621"/>
              <a:ext cx="6113416" cy="1140580"/>
            </a:xfrm>
            <a:prstGeom prst="roundRect">
              <a:avLst>
                <a:gd fmla="val 1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txBox="1"/>
            <p:nvPr/>
          </p:nvSpPr>
          <p:spPr>
            <a:xfrm>
              <a:off x="2223659" y="3874027"/>
              <a:ext cx="6046604" cy="1073768"/>
            </a:xfrm>
            <a:prstGeom prst="rect">
              <a:avLst/>
            </a:prstGeom>
            <a:noFill/>
            <a:ln>
              <a:noFill/>
            </a:ln>
          </p:spPr>
          <p:txBody>
            <a:bodyPr anchorCtr="0" anchor="ctr" bIns="186675" lIns="186675" spcFirstLastPara="1" rIns="186675" wrap="square" tIns="186675">
              <a:noAutofit/>
            </a:bodyPr>
            <a:lstStyle/>
            <a:p>
              <a:pPr indent="0" lvl="0" marL="0" marR="0" rtl="0" algn="ctr">
                <a:lnSpc>
                  <a:spcPct val="90000"/>
                </a:lnSpc>
                <a:spcBef>
                  <a:spcPts val="0"/>
                </a:spcBef>
                <a:spcAft>
                  <a:spcPts val="0"/>
                </a:spcAft>
                <a:buClr>
                  <a:schemeClr val="lt1"/>
                </a:buClr>
                <a:buSzPts val="4900"/>
                <a:buFont typeface="Arial"/>
                <a:buNone/>
              </a:pPr>
              <a:r>
                <a:rPr lang="en-GB" sz="4700">
                  <a:solidFill>
                    <a:schemeClr val="lt1"/>
                  </a:solidFill>
                  <a:latin typeface="Arial"/>
                  <a:ea typeface="Arial"/>
                  <a:cs typeface="Arial"/>
                  <a:sym typeface="Arial"/>
                </a:rPr>
                <a:t>Learning programme</a:t>
              </a:r>
              <a:endParaRPr sz="1200"/>
            </a:p>
          </p:txBody>
        </p:sp>
        <p:sp>
          <p:nvSpPr>
            <p:cNvPr id="139" name="Google Shape;139;p5"/>
            <p:cNvSpPr/>
            <p:nvPr/>
          </p:nvSpPr>
          <p:spPr>
            <a:xfrm>
              <a:off x="414736" y="1798700"/>
              <a:ext cx="2187315" cy="1907356"/>
            </a:xfrm>
            <a:prstGeom prst="roundRect">
              <a:avLst>
                <a:gd fmla="val 1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470601" y="1854565"/>
              <a:ext cx="2075585" cy="179562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rial"/>
                <a:buNone/>
              </a:pPr>
              <a:r>
                <a:rPr lang="en-GB" sz="2300">
                  <a:solidFill>
                    <a:schemeClr val="dk1"/>
                  </a:solidFill>
                  <a:latin typeface="Arial"/>
                  <a:ea typeface="Arial"/>
                  <a:cs typeface="Arial"/>
                  <a:sym typeface="Arial"/>
                </a:rPr>
                <a:t>Partnerships &amp; Fundraising subgroup</a:t>
              </a:r>
              <a:endParaRPr sz="1300"/>
            </a:p>
          </p:txBody>
        </p:sp>
        <p:sp>
          <p:nvSpPr>
            <p:cNvPr id="141" name="Google Shape;141;p5"/>
            <p:cNvSpPr/>
            <p:nvPr/>
          </p:nvSpPr>
          <p:spPr>
            <a:xfrm>
              <a:off x="2709533" y="1798719"/>
              <a:ext cx="2498803" cy="1907356"/>
            </a:xfrm>
            <a:prstGeom prst="roundRect">
              <a:avLst>
                <a:gd fmla="val 1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txBox="1"/>
            <p:nvPr/>
          </p:nvSpPr>
          <p:spPr>
            <a:xfrm>
              <a:off x="2765398" y="1854584"/>
              <a:ext cx="2387073" cy="179562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rial"/>
                <a:buNone/>
              </a:pPr>
              <a:r>
                <a:rPr lang="en-GB" sz="2300">
                  <a:solidFill>
                    <a:schemeClr val="dk1"/>
                  </a:solidFill>
                  <a:latin typeface="Arial"/>
                  <a:ea typeface="Arial"/>
                  <a:cs typeface="Arial"/>
                  <a:sym typeface="Arial"/>
                </a:rPr>
                <a:t>Communications &amp; Impact subgroup</a:t>
              </a:r>
              <a:endParaRPr sz="1300"/>
            </a:p>
          </p:txBody>
        </p:sp>
        <p:sp>
          <p:nvSpPr>
            <p:cNvPr id="143" name="Google Shape;143;p5"/>
            <p:cNvSpPr/>
            <p:nvPr/>
          </p:nvSpPr>
          <p:spPr>
            <a:xfrm>
              <a:off x="5299083" y="1798700"/>
              <a:ext cx="2169546" cy="1907356"/>
            </a:xfrm>
            <a:prstGeom prst="roundRect">
              <a:avLst>
                <a:gd fmla="val 1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txBox="1"/>
            <p:nvPr/>
          </p:nvSpPr>
          <p:spPr>
            <a:xfrm>
              <a:off x="5354948" y="1854565"/>
              <a:ext cx="2057816" cy="179562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rial"/>
                <a:buNone/>
              </a:pPr>
              <a:r>
                <a:rPr lang="en-GB" sz="2300">
                  <a:solidFill>
                    <a:schemeClr val="dk1"/>
                  </a:solidFill>
                  <a:latin typeface="Arial"/>
                  <a:ea typeface="Arial"/>
                  <a:cs typeface="Arial"/>
                  <a:sym typeface="Arial"/>
                </a:rPr>
                <a:t>Equity &amp; Justice subgroup</a:t>
              </a:r>
              <a:endParaRPr sz="1300"/>
            </a:p>
          </p:txBody>
        </p:sp>
        <p:sp>
          <p:nvSpPr>
            <p:cNvPr id="145" name="Google Shape;145;p5"/>
            <p:cNvSpPr/>
            <p:nvPr/>
          </p:nvSpPr>
          <p:spPr>
            <a:xfrm>
              <a:off x="7568174" y="1798700"/>
              <a:ext cx="2304026" cy="1907356"/>
            </a:xfrm>
            <a:prstGeom prst="roundRect">
              <a:avLst>
                <a:gd fmla="val 1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txBox="1"/>
            <p:nvPr/>
          </p:nvSpPr>
          <p:spPr>
            <a:xfrm>
              <a:off x="7624039" y="1854565"/>
              <a:ext cx="2192296" cy="179562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rial"/>
                <a:buNone/>
              </a:pPr>
              <a:r>
                <a:rPr lang="en-GB" sz="2300">
                  <a:solidFill>
                    <a:schemeClr val="dk1"/>
                  </a:solidFill>
                  <a:latin typeface="Arial"/>
                  <a:ea typeface="Arial"/>
                  <a:cs typeface="Arial"/>
                  <a:sym typeface="Arial"/>
                </a:rPr>
                <a:t>Start Up </a:t>
              </a:r>
              <a:endParaRPr sz="1300"/>
            </a:p>
            <a:p>
              <a:pPr indent="0" lvl="0" marL="0" marR="0" rtl="0" algn="ctr">
                <a:lnSpc>
                  <a:spcPct val="90000"/>
                </a:lnSpc>
                <a:spcBef>
                  <a:spcPts val="840"/>
                </a:spcBef>
                <a:spcAft>
                  <a:spcPts val="0"/>
                </a:spcAft>
                <a:buClr>
                  <a:schemeClr val="dk1"/>
                </a:buClr>
                <a:buSzPts val="2400"/>
                <a:buFont typeface="Arial"/>
                <a:buNone/>
              </a:pPr>
              <a:r>
                <a:rPr lang="en-GB" sz="2300">
                  <a:solidFill>
                    <a:schemeClr val="dk1"/>
                  </a:solidFill>
                  <a:latin typeface="Arial"/>
                  <a:ea typeface="Arial"/>
                  <a:cs typeface="Arial"/>
                  <a:sym typeface="Arial"/>
                </a:rPr>
                <a:t>pop in</a:t>
              </a:r>
              <a:endParaRPr sz="13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152" name="Google Shape;152;p6"/>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53" name="Google Shape;153;p6"/>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Purpose</a:t>
            </a:r>
            <a:endParaRPr/>
          </a:p>
        </p:txBody>
      </p:sp>
      <p:sp>
        <p:nvSpPr>
          <p:cNvPr id="154" name="Google Shape;154;p6"/>
          <p:cNvSpPr txBox="1"/>
          <p:nvPr/>
        </p:nvSpPr>
        <p:spPr>
          <a:xfrm>
            <a:off x="839787" y="2455135"/>
            <a:ext cx="2460761" cy="2062103"/>
          </a:xfrm>
          <a:prstGeom prst="rect">
            <a:avLst/>
          </a:prstGeom>
          <a:solidFill>
            <a:srgbClr val="9B999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London’s Giving network meeting</a:t>
            </a:r>
            <a:endParaRPr/>
          </a:p>
        </p:txBody>
      </p:sp>
      <p:sp>
        <p:nvSpPr>
          <p:cNvPr id="155" name="Google Shape;155;p6"/>
          <p:cNvSpPr/>
          <p:nvPr/>
        </p:nvSpPr>
        <p:spPr>
          <a:xfrm>
            <a:off x="3931752" y="3029915"/>
            <a:ext cx="1306286" cy="879567"/>
          </a:xfrm>
          <a:prstGeom prst="rightArrow">
            <a:avLst>
              <a:gd fmla="val 50000" name="adj1"/>
              <a:gd fmla="val 50000" name="adj2"/>
            </a:avLst>
          </a:prstGeom>
          <a:solidFill>
            <a:srgbClr val="9B999F"/>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56" name="Google Shape;156;p6"/>
          <p:cNvSpPr txBox="1"/>
          <p:nvPr/>
        </p:nvSpPr>
        <p:spPr>
          <a:xfrm>
            <a:off x="5869242" y="889843"/>
            <a:ext cx="5051100" cy="5325600"/>
          </a:xfrm>
          <a:prstGeom prst="rect">
            <a:avLst/>
          </a:prstGeom>
          <a:noFill/>
          <a:ln cap="flat" cmpd="sng" w="38100">
            <a:solidFill>
              <a:srgbClr val="9B999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700">
                <a:solidFill>
                  <a:schemeClr val="dk1"/>
                </a:solidFill>
                <a:latin typeface="Arial"/>
                <a:ea typeface="Arial"/>
                <a:cs typeface="Arial"/>
                <a:sym typeface="Arial"/>
              </a:rPr>
              <a:t>Key purpose</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A strategic learning and sharing forum for place based giving schemes across London and beyond.</a:t>
            </a:r>
            <a:endParaRPr sz="1300"/>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What we’ll do</a:t>
            </a:r>
            <a:endParaRPr sz="1700">
              <a:solidFill>
                <a:schemeClr val="dk1"/>
              </a:solidFill>
              <a:latin typeface="Arial"/>
              <a:ea typeface="Arial"/>
              <a:cs typeface="Arial"/>
              <a:sym typeface="Arial"/>
            </a:endParaRPr>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Connect and share expertise, learning and developments across the network (including updates from the subgroups)</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Share key developments within the wider place based funding sector providing opportunities to connect with others in the space, including funders </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Discuss how we address common challenges across the PBG network</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Shape, contribute to, and be an active part of the wider PBG movement</a:t>
            </a:r>
            <a:endParaRPr sz="1300"/>
          </a:p>
          <a:p>
            <a:pPr indent="-171450" lvl="0" marL="285750" marR="0" rtl="0" algn="l">
              <a:spcBef>
                <a:spcPts val="0"/>
              </a:spcBef>
              <a:spcAft>
                <a:spcPts val="0"/>
              </a:spcAft>
              <a:buClr>
                <a:schemeClr val="dk1"/>
              </a:buClr>
              <a:buSzPts val="1800"/>
              <a:buFont typeface="Noto Sans Symbols"/>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When the network meets</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The network will be externally facilitated, meet quarterly, and in person. </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163" name="Google Shape;163;p7"/>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64" name="Google Shape;164;p7"/>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Purpose</a:t>
            </a:r>
            <a:endParaRPr/>
          </a:p>
        </p:txBody>
      </p:sp>
      <p:sp>
        <p:nvSpPr>
          <p:cNvPr id="165" name="Google Shape;165;p7"/>
          <p:cNvSpPr txBox="1"/>
          <p:nvPr/>
        </p:nvSpPr>
        <p:spPr>
          <a:xfrm>
            <a:off x="839787" y="2455135"/>
            <a:ext cx="2460761" cy="156966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Arial"/>
                <a:ea typeface="Arial"/>
                <a:cs typeface="Arial"/>
                <a:sym typeface="Arial"/>
              </a:rPr>
              <a:t>Partnerships &amp; Fundraising subgroup</a:t>
            </a:r>
            <a:endParaRPr/>
          </a:p>
        </p:txBody>
      </p:sp>
      <p:sp>
        <p:nvSpPr>
          <p:cNvPr id="166" name="Google Shape;166;p7"/>
          <p:cNvSpPr/>
          <p:nvPr/>
        </p:nvSpPr>
        <p:spPr>
          <a:xfrm>
            <a:off x="3931752" y="3029915"/>
            <a:ext cx="1306286" cy="879567"/>
          </a:xfrm>
          <a:prstGeom prst="rightArrow">
            <a:avLst>
              <a:gd fmla="val 50000" name="adj1"/>
              <a:gd fmla="val 50000" name="adj2"/>
            </a:avLst>
          </a:prstGeom>
          <a:solidFill>
            <a:schemeClr val="accent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67" name="Google Shape;167;p7"/>
          <p:cNvSpPr txBox="1"/>
          <p:nvPr/>
        </p:nvSpPr>
        <p:spPr>
          <a:xfrm>
            <a:off x="5880100" y="542830"/>
            <a:ext cx="5051171" cy="5632311"/>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Key purpose</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To collaborate on joint bids and engage with key funding sectors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What we’ll do</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Coordinate and convene a small working group of giving schemes to develop a joint funding pitch/campaign.</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Create insights, resources, and processes that can be used by all giving schemes to strengthen their funding practices.</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Draw in external insights and best practice from other areas we can learn from.</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Share experiences and learning on different income streams, e.g. legacies, trusts &amp; foundations, corporates.</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When the subgroup meets</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The group will be split into two task and finish groups, meeting for an hour every 3-4 weeks.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174" name="Google Shape;174;p8"/>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75" name="Google Shape;175;p8"/>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Purpose</a:t>
            </a:r>
            <a:endParaRPr/>
          </a:p>
        </p:txBody>
      </p:sp>
      <p:sp>
        <p:nvSpPr>
          <p:cNvPr id="176" name="Google Shape;176;p8"/>
          <p:cNvSpPr txBox="1"/>
          <p:nvPr/>
        </p:nvSpPr>
        <p:spPr>
          <a:xfrm>
            <a:off x="839787" y="2455135"/>
            <a:ext cx="2780868" cy="156966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Arial"/>
                <a:ea typeface="Arial"/>
                <a:cs typeface="Arial"/>
                <a:sym typeface="Arial"/>
              </a:rPr>
              <a:t>Communications &amp; Impact subgroup</a:t>
            </a:r>
            <a:endParaRPr/>
          </a:p>
        </p:txBody>
      </p:sp>
      <p:sp>
        <p:nvSpPr>
          <p:cNvPr id="177" name="Google Shape;177;p8"/>
          <p:cNvSpPr/>
          <p:nvPr/>
        </p:nvSpPr>
        <p:spPr>
          <a:xfrm>
            <a:off x="3931752" y="3029915"/>
            <a:ext cx="1306286" cy="879567"/>
          </a:xfrm>
          <a:prstGeom prst="rightArrow">
            <a:avLst>
              <a:gd fmla="val 50000" name="adj1"/>
              <a:gd fmla="val 50000" name="adj2"/>
            </a:avLst>
          </a:prstGeom>
          <a:solidFill>
            <a:schemeClr val="accent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78" name="Google Shape;178;p8"/>
          <p:cNvSpPr txBox="1"/>
          <p:nvPr/>
        </p:nvSpPr>
        <p:spPr>
          <a:xfrm>
            <a:off x="5880100" y="775505"/>
            <a:ext cx="5051171" cy="5078313"/>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Key purpose</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To develop and strengthen our communications and impact, and collaborate on a joint comms campaign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What we’ll do</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a:solidFill>
                  <a:schemeClr val="dk1"/>
                </a:solidFill>
                <a:latin typeface="Arial"/>
                <a:ea typeface="Arial"/>
                <a:cs typeface="Arial"/>
                <a:sym typeface="Arial"/>
              </a:rPr>
              <a:t>Coordinate and convene a small working group of giving schemes to work on the following key priorities:</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Priority one - To develop the ‘North Star’ for PBG, refine and simplify our key messages and shared values, and create audience specific messages</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Priority 2 - To develop a collective theory of change (tbc); establish common impact metrics; and explore ways to express our impact</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Arial"/>
                <a:ea typeface="Arial"/>
                <a:cs typeface="Arial"/>
                <a:sym typeface="Arial"/>
              </a:rPr>
              <a:t>Priority 3 – to develop a joint communications campaign</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When the subgroup meets</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The group will meet every 3 weeks for 1.5 hours.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idx="11" type="ftr"/>
          </p:nvPr>
        </p:nvSpPr>
        <p:spPr>
          <a:xfrm rot="-5400000">
            <a:off x="10084629" y="4334676"/>
            <a:ext cx="308132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a:t>Connecting, Sharing and Learning</a:t>
            </a:r>
            <a:endParaRPr/>
          </a:p>
        </p:txBody>
      </p:sp>
      <p:sp>
        <p:nvSpPr>
          <p:cNvPr id="185" name="Google Shape;185;p9"/>
          <p:cNvSpPr txBox="1"/>
          <p:nvPr>
            <p:ph idx="12" type="sldNum"/>
          </p:nvPr>
        </p:nvSpPr>
        <p:spPr>
          <a:xfrm>
            <a:off x="11445288" y="775505"/>
            <a:ext cx="360000" cy="36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86" name="Google Shape;186;p9"/>
          <p:cNvSpPr txBox="1"/>
          <p:nvPr>
            <p:ph type="title"/>
          </p:nvPr>
        </p:nvSpPr>
        <p:spPr>
          <a:xfrm>
            <a:off x="839788" y="682859"/>
            <a:ext cx="10080625" cy="5262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700"/>
              <a:buFont typeface="Arial"/>
              <a:buNone/>
            </a:pPr>
            <a:r>
              <a:rPr lang="en-GB"/>
              <a:t>Purpose</a:t>
            </a:r>
            <a:endParaRPr/>
          </a:p>
        </p:txBody>
      </p:sp>
      <p:sp>
        <p:nvSpPr>
          <p:cNvPr id="187" name="Google Shape;187;p9"/>
          <p:cNvSpPr txBox="1"/>
          <p:nvPr/>
        </p:nvSpPr>
        <p:spPr>
          <a:xfrm>
            <a:off x="839787" y="2455135"/>
            <a:ext cx="2780868" cy="1077218"/>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chemeClr val="dk1"/>
                </a:solidFill>
                <a:latin typeface="Arial"/>
                <a:ea typeface="Arial"/>
                <a:cs typeface="Arial"/>
                <a:sym typeface="Arial"/>
              </a:rPr>
              <a:t>Equity &amp; Justice subgroup</a:t>
            </a:r>
            <a:endParaRPr/>
          </a:p>
        </p:txBody>
      </p:sp>
      <p:sp>
        <p:nvSpPr>
          <p:cNvPr id="188" name="Google Shape;188;p9"/>
          <p:cNvSpPr/>
          <p:nvPr/>
        </p:nvSpPr>
        <p:spPr>
          <a:xfrm>
            <a:off x="3931752" y="3029915"/>
            <a:ext cx="1306286" cy="879567"/>
          </a:xfrm>
          <a:prstGeom prst="rightArrow">
            <a:avLst>
              <a:gd fmla="val 50000" name="adj1"/>
              <a:gd fmla="val 50000" name="adj2"/>
            </a:avLst>
          </a:prstGeom>
          <a:solidFill>
            <a:schemeClr val="accent1"/>
          </a:solidFill>
          <a:ln>
            <a:noFill/>
          </a:ln>
        </p:spPr>
        <p:txBody>
          <a:bodyPr anchorCtr="0" anchor="t" bIns="252000" lIns="252000" spcFirstLastPara="1" rIns="252000" wrap="square" tIns="2160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89" name="Google Shape;189;p9"/>
          <p:cNvSpPr txBox="1"/>
          <p:nvPr/>
        </p:nvSpPr>
        <p:spPr>
          <a:xfrm>
            <a:off x="5869242" y="515043"/>
            <a:ext cx="5051100" cy="5587500"/>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700">
                <a:solidFill>
                  <a:schemeClr val="dk1"/>
                </a:solidFill>
                <a:latin typeface="Arial"/>
                <a:ea typeface="Arial"/>
                <a:cs typeface="Arial"/>
                <a:sym typeface="Arial"/>
              </a:rPr>
              <a:t>Key purpose</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To embed equity and justice into the place based giving movement.</a:t>
            </a:r>
            <a:endParaRPr sz="1300"/>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What we’ll do</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GB" sz="1700">
                <a:solidFill>
                  <a:schemeClr val="dk1"/>
                </a:solidFill>
                <a:latin typeface="Arial"/>
                <a:ea typeface="Arial"/>
                <a:cs typeface="Arial"/>
                <a:sym typeface="Arial"/>
              </a:rPr>
              <a:t>Coordinate and convene a small decision-making group that will agree key actions to be developed outside the group. Examples include:</a:t>
            </a:r>
            <a:endParaRPr sz="1300"/>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Growing participatory approaches</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Evidencing approaches of community-led decisions and community involvement</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Technical support to implement participatory approaches</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Exploring different approaches to equity and justice and learning new approaches</a:t>
            </a:r>
            <a:endParaRPr sz="1300"/>
          </a:p>
          <a:p>
            <a:pPr indent="-279400" lvl="0" marL="285750" marR="0" rtl="0" algn="l">
              <a:spcBef>
                <a:spcPts val="0"/>
              </a:spcBef>
              <a:spcAft>
                <a:spcPts val="0"/>
              </a:spcAft>
              <a:buClr>
                <a:schemeClr val="dk1"/>
              </a:buClr>
              <a:buSzPts val="1700"/>
              <a:buFont typeface="Noto Sans Symbols"/>
              <a:buChar char="⮚"/>
            </a:pPr>
            <a:r>
              <a:rPr lang="en-GB" sz="1700">
                <a:solidFill>
                  <a:schemeClr val="dk1"/>
                </a:solidFill>
                <a:latin typeface="Arial"/>
                <a:ea typeface="Arial"/>
                <a:cs typeface="Arial"/>
                <a:sym typeface="Arial"/>
              </a:rPr>
              <a:t>Embedding approaches to equity and justice, tailored to the PBG network</a:t>
            </a:r>
            <a:endParaRPr sz="1300"/>
          </a:p>
          <a:p>
            <a:pPr indent="-171450" lvl="0" marL="285750" marR="0" rtl="0" algn="l">
              <a:spcBef>
                <a:spcPts val="0"/>
              </a:spcBef>
              <a:spcAft>
                <a:spcPts val="0"/>
              </a:spcAft>
              <a:buClr>
                <a:schemeClr val="dk1"/>
              </a:buClr>
              <a:buSzPts val="1800"/>
              <a:buFont typeface="Noto Sans Symbols"/>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b="1" lang="en-GB" sz="1700">
                <a:solidFill>
                  <a:schemeClr val="dk1"/>
                </a:solidFill>
                <a:latin typeface="Arial"/>
                <a:ea typeface="Arial"/>
                <a:cs typeface="Arial"/>
                <a:sym typeface="Arial"/>
              </a:rPr>
              <a:t>When the subgroup meets</a:t>
            </a:r>
            <a:endParaRPr sz="1300"/>
          </a:p>
          <a:p>
            <a:pPr indent="0" lvl="0" marL="0" marR="0" rtl="0" algn="l">
              <a:spcBef>
                <a:spcPts val="0"/>
              </a:spcBef>
              <a:spcAft>
                <a:spcPts val="0"/>
              </a:spcAft>
              <a:buNone/>
            </a:pPr>
            <a:r>
              <a:rPr lang="en-GB" sz="1700">
                <a:solidFill>
                  <a:schemeClr val="dk1"/>
                </a:solidFill>
                <a:latin typeface="Arial"/>
                <a:ea typeface="Arial"/>
                <a:cs typeface="Arial"/>
                <a:sym typeface="Arial"/>
              </a:rPr>
              <a:t>The group will meet for 30 mins every 6 weeks</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name="London Funders">
  <a:themeElements>
    <a:clrScheme name="London Funders">
      <a:dk1>
        <a:srgbClr val="000000"/>
      </a:dk1>
      <a:lt1>
        <a:srgbClr val="FFFFFF"/>
      </a:lt1>
      <a:dk2>
        <a:srgbClr val="C7047E"/>
      </a:dk2>
      <a:lt2>
        <a:srgbClr val="FEF3F2"/>
      </a:lt2>
      <a:accent1>
        <a:srgbClr val="FFCF4E"/>
      </a:accent1>
      <a:accent2>
        <a:srgbClr val="FFF5DC"/>
      </a:accent2>
      <a:accent3>
        <a:srgbClr val="FFFFFF"/>
      </a:accent3>
      <a:accent4>
        <a:srgbClr val="FFFFFF"/>
      </a:accent4>
      <a:accent5>
        <a:srgbClr val="FFFFFF"/>
      </a:accent5>
      <a:accent6>
        <a:srgbClr val="FFFF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2024-09-17T13:47:18Z</dcterms:created>
  <dc:creator>Saboohi Bukhari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MediaServiceImageTags">
    <vt:lpwstr/>
  </property>
</Properties>
</file>